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9" r:id="rId1"/>
    <p:sldMasterId id="2147483691" r:id="rId2"/>
  </p:sldMasterIdLst>
  <p:notesMasterIdLst>
    <p:notesMasterId r:id="rId13"/>
  </p:notesMasterIdLst>
  <p:sldIdLst>
    <p:sldId id="283" r:id="rId3"/>
    <p:sldId id="282" r:id="rId4"/>
    <p:sldId id="278" r:id="rId5"/>
    <p:sldId id="279" r:id="rId6"/>
    <p:sldId id="257" r:id="rId7"/>
    <p:sldId id="307" r:id="rId8"/>
    <p:sldId id="258" r:id="rId9"/>
    <p:sldId id="284" r:id="rId10"/>
    <p:sldId id="285" r:id="rId11"/>
    <p:sldId id="286"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515B"/>
    <a:srgbClr val="00C6BB"/>
    <a:srgbClr val="00FFFF"/>
    <a:srgbClr val="E6E8DB"/>
    <a:srgbClr val="FFFF66"/>
    <a:srgbClr val="F1F2EB"/>
    <a:srgbClr val="ECED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72" autoAdjust="0"/>
    <p:restoredTop sz="73422" autoAdjust="0"/>
  </p:normalViewPr>
  <p:slideViewPr>
    <p:cSldViewPr snapToGrid="0">
      <p:cViewPr varScale="1">
        <p:scale>
          <a:sx n="76" d="100"/>
          <a:sy n="76" d="100"/>
        </p:scale>
        <p:origin x="208" y="9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AE77FA-0EC8-4745-A62F-7154C8415499}" type="datetimeFigureOut">
              <a:rPr lang="en-US" smtClean="0"/>
              <a:t>12/14/25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CD4A15-102C-4F2F-9110-535930B5E35C}" type="slidenum">
              <a:rPr lang="en-US" smtClean="0"/>
              <a:t>‹#›</a:t>
            </a:fld>
            <a:endParaRPr lang="en-US"/>
          </a:p>
        </p:txBody>
      </p:sp>
    </p:spTree>
    <p:extLst>
      <p:ext uri="{BB962C8B-B14F-4D97-AF65-F5344CB8AC3E}">
        <p14:creationId xmlns:p14="http://schemas.microsoft.com/office/powerpoint/2010/main" val="3677766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F466E-376B-7964-41A1-50678BDF9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704787-11EE-6823-6B3F-9F4447C85E5F}"/>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94D7803F-0AB8-65BD-195D-ABB0C6B5E7A2}"/>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8B3D5D5A-9D38-BFCB-B899-97FC05C3D760}"/>
              </a:ext>
            </a:extLst>
          </p:cNvPr>
          <p:cNvSpPr>
            <a:spLocks noGrp="1"/>
          </p:cNvSpPr>
          <p:nvPr>
            <p:ph type="sldNum" sz="quarter" idx="10"/>
          </p:nvPr>
        </p:nvSpPr>
        <p:spPr/>
        <p:txBody>
          <a:bodyPr/>
          <a:lstStyle/>
          <a:p>
            <a:fld id="{51CD4A15-102C-4F2F-9110-535930B5E35C}" type="slidenum">
              <a:rPr lang="en-US" smtClean="0"/>
              <a:t>2</a:t>
            </a:fld>
            <a:endParaRPr lang="en-US"/>
          </a:p>
        </p:txBody>
      </p:sp>
    </p:spTree>
    <p:extLst>
      <p:ext uri="{BB962C8B-B14F-4D97-AF65-F5344CB8AC3E}">
        <p14:creationId xmlns:p14="http://schemas.microsoft.com/office/powerpoint/2010/main" val="1416166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51CD4A15-102C-4F2F-9110-535930B5E35C}" type="slidenum">
              <a:rPr lang="en-US" smtClean="0"/>
              <a:t>3</a:t>
            </a:fld>
            <a:endParaRPr lang="en-US"/>
          </a:p>
        </p:txBody>
      </p:sp>
    </p:spTree>
    <p:extLst>
      <p:ext uri="{BB962C8B-B14F-4D97-AF65-F5344CB8AC3E}">
        <p14:creationId xmlns:p14="http://schemas.microsoft.com/office/powerpoint/2010/main" val="4293470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0" i="0" dirty="0"/>
          </a:p>
        </p:txBody>
      </p:sp>
      <p:sp>
        <p:nvSpPr>
          <p:cNvPr id="4" name="Slide Number Placeholder 3"/>
          <p:cNvSpPr>
            <a:spLocks noGrp="1"/>
          </p:cNvSpPr>
          <p:nvPr>
            <p:ph type="sldNum" sz="quarter" idx="10"/>
          </p:nvPr>
        </p:nvSpPr>
        <p:spPr/>
        <p:txBody>
          <a:bodyPr/>
          <a:lstStyle/>
          <a:p>
            <a:fld id="{51CD4A15-102C-4F2F-9110-535930B5E35C}" type="slidenum">
              <a:rPr lang="en-US" smtClean="0"/>
              <a:t>4</a:t>
            </a:fld>
            <a:endParaRPr lang="en-US"/>
          </a:p>
        </p:txBody>
      </p:sp>
    </p:spTree>
    <p:extLst>
      <p:ext uri="{BB962C8B-B14F-4D97-AF65-F5344CB8AC3E}">
        <p14:creationId xmlns:p14="http://schemas.microsoft.com/office/powerpoint/2010/main" val="3001014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dirty="0"/>
              <a:t>These questions reveal the person doesn’t understand the Lord’s church</a:t>
            </a:r>
          </a:p>
          <a:p>
            <a:r>
              <a:rPr lang="en-US" b="0" dirty="0"/>
              <a:t>-we are beginning a series we’ll do every other week on the Lord’s church. Today we are going to discuss What is the Lord’s church? </a:t>
            </a:r>
          </a:p>
          <a:p>
            <a:r>
              <a:rPr lang="en-US" b="0" dirty="0"/>
              <a:t>-If you are getting ready to yawn… you are thinking of another study. This study has deeply impacted my thinking on many things and I’m excited to share what the word teaches. </a:t>
            </a:r>
            <a:r>
              <a:rPr lang="en-US" b="1" dirty="0"/>
              <a:t>CLICK</a:t>
            </a:r>
          </a:p>
        </p:txBody>
      </p:sp>
      <p:sp>
        <p:nvSpPr>
          <p:cNvPr id="4" name="Slide Number Placeholder 3"/>
          <p:cNvSpPr>
            <a:spLocks noGrp="1"/>
          </p:cNvSpPr>
          <p:nvPr>
            <p:ph type="sldNum" sz="quarter" idx="10"/>
          </p:nvPr>
        </p:nvSpPr>
        <p:spPr/>
        <p:txBody>
          <a:bodyPr/>
          <a:lstStyle/>
          <a:p>
            <a:fld id="{51CD4A15-102C-4F2F-9110-535930B5E35C}" type="slidenum">
              <a:rPr lang="en-US" smtClean="0"/>
              <a:t>5</a:t>
            </a:fld>
            <a:endParaRPr lang="en-US"/>
          </a:p>
        </p:txBody>
      </p:sp>
    </p:spTree>
    <p:extLst>
      <p:ext uri="{BB962C8B-B14F-4D97-AF65-F5344CB8AC3E}">
        <p14:creationId xmlns:p14="http://schemas.microsoft.com/office/powerpoint/2010/main" val="464261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0" dirty="0"/>
          </a:p>
          <a:p>
            <a:endParaRPr lang="en-US" b="0" i="0" dirty="0"/>
          </a:p>
        </p:txBody>
      </p:sp>
      <p:sp>
        <p:nvSpPr>
          <p:cNvPr id="4" name="Slide Number Placeholder 3"/>
          <p:cNvSpPr>
            <a:spLocks noGrp="1"/>
          </p:cNvSpPr>
          <p:nvPr>
            <p:ph type="sldNum" sz="quarter" idx="10"/>
          </p:nvPr>
        </p:nvSpPr>
        <p:spPr/>
        <p:txBody>
          <a:bodyPr/>
          <a:lstStyle/>
          <a:p>
            <a:fld id="{51CD4A15-102C-4F2F-9110-535930B5E35C}" type="slidenum">
              <a:rPr lang="en-US" smtClean="0"/>
              <a:t>6</a:t>
            </a:fld>
            <a:endParaRPr lang="en-US"/>
          </a:p>
        </p:txBody>
      </p:sp>
    </p:spTree>
    <p:extLst>
      <p:ext uri="{BB962C8B-B14F-4D97-AF65-F5344CB8AC3E}">
        <p14:creationId xmlns:p14="http://schemas.microsoft.com/office/powerpoint/2010/main" val="3263943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If we are trying to understand what the Lord’s church is, we must understand what the Holy Spirit meant when He chose the word “church” in the bible. </a:t>
            </a:r>
          </a:p>
          <a:p>
            <a:r>
              <a:rPr lang="en-US" dirty="0" err="1"/>
              <a:t>Ekklesia</a:t>
            </a:r>
            <a:r>
              <a:rPr lang="en-US" dirty="0"/>
              <a:t> – </a:t>
            </a:r>
            <a:r>
              <a:rPr lang="en-US" dirty="0" err="1"/>
              <a:t>eck</a:t>
            </a:r>
            <a:r>
              <a:rPr lang="en-US" dirty="0"/>
              <a:t>-clay-see-ah, compound words meaning out + to call out, </a:t>
            </a:r>
            <a:r>
              <a:rPr lang="en-US" sz="1200" dirty="0">
                <a:solidFill>
                  <a:schemeClr val="bg1"/>
                </a:solidFill>
                <a:latin typeface="Source Sans Pro" panose="020B0503030403020204" pitchFamily="34" charset="0"/>
              </a:rPr>
              <a:t>= a group of </a:t>
            </a:r>
            <a:r>
              <a:rPr lang="en-US" sz="1200" b="1" dirty="0">
                <a:solidFill>
                  <a:schemeClr val="bg1"/>
                </a:solidFill>
                <a:latin typeface="Source Sans Pro" panose="020B0503030403020204" pitchFamily="34" charset="0"/>
              </a:rPr>
              <a:t>PEOPLE, </a:t>
            </a:r>
            <a:r>
              <a:rPr lang="en-US" sz="1200" dirty="0">
                <a:solidFill>
                  <a:schemeClr val="bg1"/>
                </a:solidFill>
                <a:latin typeface="Source Sans Pro" panose="020B0503030403020204" pitchFamily="34" charset="0"/>
              </a:rPr>
              <a:t>“called out” to a purpose</a:t>
            </a:r>
            <a:endParaRPr lang="en-US" dirty="0"/>
          </a:p>
          <a:p>
            <a:r>
              <a:rPr lang="en-US" dirty="0"/>
              <a:t>how is it used in the bible?</a:t>
            </a:r>
          </a:p>
          <a:p>
            <a:r>
              <a:rPr lang="en-US" b="1" dirty="0"/>
              <a:t>Acts 7:38 – </a:t>
            </a:r>
            <a:r>
              <a:rPr lang="en-US" b="0" dirty="0"/>
              <a:t>Moses was in the “church” of the wilderness – same word. Group of Israelites called out to God</a:t>
            </a:r>
          </a:p>
          <a:p>
            <a:r>
              <a:rPr lang="en-US" b="1" dirty="0"/>
              <a:t>Acts 11:26 – </a:t>
            </a:r>
            <a:r>
              <a:rPr lang="en-US" b="0" dirty="0"/>
              <a:t>Disciples, Christians, called out of their homes to gather as this group of people</a:t>
            </a:r>
          </a:p>
          <a:p>
            <a:r>
              <a:rPr lang="en-US" b="1" dirty="0"/>
              <a:t>Acts 19:32,39,41- </a:t>
            </a:r>
            <a:r>
              <a:rPr lang="en-US" b="0" dirty="0"/>
              <a:t>silversmiths called out to a group/protest </a:t>
            </a:r>
          </a:p>
          <a:p>
            <a:r>
              <a:rPr lang="en-US" b="1" dirty="0"/>
              <a:t>Matthew 16:18 </a:t>
            </a:r>
            <a:r>
              <a:rPr lang="en-US" dirty="0"/>
              <a:t>– what did Jesus have in mind when he said I will build my church? (CLICK)</a:t>
            </a:r>
          </a:p>
        </p:txBody>
      </p:sp>
      <p:sp>
        <p:nvSpPr>
          <p:cNvPr id="4" name="Slide Number Placeholder 3"/>
          <p:cNvSpPr>
            <a:spLocks noGrp="1"/>
          </p:cNvSpPr>
          <p:nvPr>
            <p:ph type="sldNum" sz="quarter" idx="10"/>
          </p:nvPr>
        </p:nvSpPr>
        <p:spPr/>
        <p:txBody>
          <a:bodyPr/>
          <a:lstStyle/>
          <a:p>
            <a:fld id="{51CD4A15-102C-4F2F-9110-535930B5E35C}" type="slidenum">
              <a:rPr lang="en-US" smtClean="0"/>
              <a:t>7</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If we are trying to understand what the Lord’s church is, we must understand what the Holy Spirit meant when He chose the word “church” in the bible. </a:t>
            </a:r>
          </a:p>
          <a:p>
            <a:r>
              <a:rPr lang="en-US" dirty="0" err="1"/>
              <a:t>Ekklesia</a:t>
            </a:r>
            <a:r>
              <a:rPr lang="en-US" dirty="0"/>
              <a:t> – </a:t>
            </a:r>
            <a:r>
              <a:rPr lang="en-US" dirty="0" err="1"/>
              <a:t>eck</a:t>
            </a:r>
            <a:r>
              <a:rPr lang="en-US" dirty="0"/>
              <a:t>-clay-see-ah, compound words meaning out + to call out, </a:t>
            </a:r>
            <a:r>
              <a:rPr lang="en-US" sz="1200" dirty="0">
                <a:solidFill>
                  <a:schemeClr val="bg1"/>
                </a:solidFill>
                <a:latin typeface="Source Sans Pro" panose="020B0503030403020204" pitchFamily="34" charset="0"/>
              </a:rPr>
              <a:t>= a group of </a:t>
            </a:r>
            <a:r>
              <a:rPr lang="en-US" sz="1200" b="1" dirty="0">
                <a:solidFill>
                  <a:schemeClr val="bg1"/>
                </a:solidFill>
                <a:latin typeface="Source Sans Pro" panose="020B0503030403020204" pitchFamily="34" charset="0"/>
              </a:rPr>
              <a:t>PEOPLE, </a:t>
            </a:r>
            <a:r>
              <a:rPr lang="en-US" sz="1200" dirty="0">
                <a:solidFill>
                  <a:schemeClr val="bg1"/>
                </a:solidFill>
                <a:latin typeface="Source Sans Pro" panose="020B0503030403020204" pitchFamily="34" charset="0"/>
              </a:rPr>
              <a:t>“called out” to a purpose</a:t>
            </a:r>
            <a:endParaRPr lang="en-US" dirty="0"/>
          </a:p>
          <a:p>
            <a:r>
              <a:rPr lang="en-US" dirty="0"/>
              <a:t>how is it used in the bible?</a:t>
            </a:r>
          </a:p>
          <a:p>
            <a:r>
              <a:rPr lang="en-US" b="1" dirty="0"/>
              <a:t>Acts 7:38 – </a:t>
            </a:r>
            <a:r>
              <a:rPr lang="en-US" b="0" dirty="0"/>
              <a:t>Moses was in the “church” of the wilderness – same word. Group of Israelites called out to God</a:t>
            </a:r>
          </a:p>
          <a:p>
            <a:r>
              <a:rPr lang="en-US" b="1" dirty="0"/>
              <a:t>Acts 11:26 – </a:t>
            </a:r>
            <a:r>
              <a:rPr lang="en-US" b="0" dirty="0"/>
              <a:t>Disciples, Christians, called out of their homes to gather as this group of people</a:t>
            </a:r>
          </a:p>
          <a:p>
            <a:r>
              <a:rPr lang="en-US" b="1" dirty="0"/>
              <a:t>Acts 19:32,39,41- </a:t>
            </a:r>
            <a:r>
              <a:rPr lang="en-US" b="0" dirty="0"/>
              <a:t>silversmiths called out to a group/protest </a:t>
            </a:r>
          </a:p>
          <a:p>
            <a:r>
              <a:rPr lang="en-US" b="1" dirty="0"/>
              <a:t>Matthew 16:18 </a:t>
            </a:r>
            <a:r>
              <a:rPr lang="en-US" dirty="0"/>
              <a:t>– what did Jesus have in mind when he said I will build my church? (CLICK)</a:t>
            </a:r>
          </a:p>
        </p:txBody>
      </p:sp>
      <p:sp>
        <p:nvSpPr>
          <p:cNvPr id="4" name="Slide Number Placeholder 3"/>
          <p:cNvSpPr>
            <a:spLocks noGrp="1"/>
          </p:cNvSpPr>
          <p:nvPr>
            <p:ph type="sldNum" sz="quarter" idx="10"/>
          </p:nvPr>
        </p:nvSpPr>
        <p:spPr/>
        <p:txBody>
          <a:bodyPr/>
          <a:lstStyle/>
          <a:p>
            <a:fld id="{51CD4A15-102C-4F2F-9110-535930B5E35C}" type="slidenum">
              <a:rPr lang="en-US" smtClean="0"/>
              <a:t>8</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If we are trying to understand what the Lord’s church is, we must understand what the Holy Spirit meant when He chose the word “church” in the bible. </a:t>
            </a:r>
          </a:p>
          <a:p>
            <a:r>
              <a:rPr lang="en-US" dirty="0" err="1"/>
              <a:t>Ekklesia</a:t>
            </a:r>
            <a:r>
              <a:rPr lang="en-US" dirty="0"/>
              <a:t> – </a:t>
            </a:r>
            <a:r>
              <a:rPr lang="en-US" dirty="0" err="1"/>
              <a:t>eck</a:t>
            </a:r>
            <a:r>
              <a:rPr lang="en-US" dirty="0"/>
              <a:t>-clay-see-ah, compound words meaning out + to call out, </a:t>
            </a:r>
            <a:r>
              <a:rPr lang="en-US" sz="1200" dirty="0">
                <a:solidFill>
                  <a:schemeClr val="bg1"/>
                </a:solidFill>
                <a:latin typeface="Source Sans Pro" panose="020B0503030403020204" pitchFamily="34" charset="0"/>
              </a:rPr>
              <a:t>= a group of </a:t>
            </a:r>
            <a:r>
              <a:rPr lang="en-US" sz="1200" b="1" dirty="0">
                <a:solidFill>
                  <a:schemeClr val="bg1"/>
                </a:solidFill>
                <a:latin typeface="Source Sans Pro" panose="020B0503030403020204" pitchFamily="34" charset="0"/>
              </a:rPr>
              <a:t>PEOPLE, </a:t>
            </a:r>
            <a:r>
              <a:rPr lang="en-US" sz="1200" dirty="0">
                <a:solidFill>
                  <a:schemeClr val="bg1"/>
                </a:solidFill>
                <a:latin typeface="Source Sans Pro" panose="020B0503030403020204" pitchFamily="34" charset="0"/>
              </a:rPr>
              <a:t>“called out” to a purpose</a:t>
            </a:r>
            <a:endParaRPr lang="en-US" dirty="0"/>
          </a:p>
          <a:p>
            <a:r>
              <a:rPr lang="en-US" dirty="0"/>
              <a:t>how is it used in the bible?</a:t>
            </a:r>
          </a:p>
          <a:p>
            <a:r>
              <a:rPr lang="en-US" b="1" dirty="0"/>
              <a:t>Acts 7:38 – </a:t>
            </a:r>
            <a:r>
              <a:rPr lang="en-US" b="0" dirty="0"/>
              <a:t>Moses was in the “church” of the wilderness – same word. Group of Israelites called out to God</a:t>
            </a:r>
          </a:p>
          <a:p>
            <a:r>
              <a:rPr lang="en-US" b="1" dirty="0"/>
              <a:t>Acts 11:26 – </a:t>
            </a:r>
            <a:r>
              <a:rPr lang="en-US" b="0" dirty="0"/>
              <a:t>Disciples, Christians, called out of their homes to gather as this group of people</a:t>
            </a:r>
          </a:p>
          <a:p>
            <a:r>
              <a:rPr lang="en-US" b="1" dirty="0"/>
              <a:t>Acts 19:32,39,41- </a:t>
            </a:r>
            <a:r>
              <a:rPr lang="en-US" b="0" dirty="0"/>
              <a:t>silversmiths called out to a group/protest </a:t>
            </a:r>
          </a:p>
          <a:p>
            <a:r>
              <a:rPr lang="en-US" b="1" dirty="0"/>
              <a:t>Matthew 16:18 </a:t>
            </a:r>
            <a:r>
              <a:rPr lang="en-US" dirty="0"/>
              <a:t>– what did Jesus have in mind when he said I will build my church? (CLICK)</a:t>
            </a:r>
          </a:p>
        </p:txBody>
      </p:sp>
      <p:sp>
        <p:nvSpPr>
          <p:cNvPr id="4" name="Slide Number Placeholder 3"/>
          <p:cNvSpPr>
            <a:spLocks noGrp="1"/>
          </p:cNvSpPr>
          <p:nvPr>
            <p:ph type="sldNum" sz="quarter" idx="10"/>
          </p:nvPr>
        </p:nvSpPr>
        <p:spPr/>
        <p:txBody>
          <a:bodyPr/>
          <a:lstStyle/>
          <a:p>
            <a:fld id="{51CD4A15-102C-4F2F-9110-535930B5E35C}" type="slidenum">
              <a:rPr lang="en-US" smtClean="0"/>
              <a:t>9</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If we are trying to understand what the Lord’s church is, we must understand what the Holy Spirit meant when He chose the word “church” in the bible. </a:t>
            </a:r>
          </a:p>
          <a:p>
            <a:r>
              <a:rPr lang="en-US" dirty="0" err="1"/>
              <a:t>Ekklesia</a:t>
            </a:r>
            <a:r>
              <a:rPr lang="en-US" dirty="0"/>
              <a:t> – </a:t>
            </a:r>
            <a:r>
              <a:rPr lang="en-US" dirty="0" err="1"/>
              <a:t>eck</a:t>
            </a:r>
            <a:r>
              <a:rPr lang="en-US" dirty="0"/>
              <a:t>-clay-see-ah, compound words meaning out + to call out, </a:t>
            </a:r>
            <a:r>
              <a:rPr lang="en-US" sz="1200" dirty="0">
                <a:solidFill>
                  <a:schemeClr val="bg1"/>
                </a:solidFill>
                <a:latin typeface="Source Sans Pro" panose="020B0503030403020204" pitchFamily="34" charset="0"/>
              </a:rPr>
              <a:t>= a group of </a:t>
            </a:r>
            <a:r>
              <a:rPr lang="en-US" sz="1200" b="1" dirty="0">
                <a:solidFill>
                  <a:schemeClr val="bg1"/>
                </a:solidFill>
                <a:latin typeface="Source Sans Pro" panose="020B0503030403020204" pitchFamily="34" charset="0"/>
              </a:rPr>
              <a:t>PEOPLE, </a:t>
            </a:r>
            <a:r>
              <a:rPr lang="en-US" sz="1200" dirty="0">
                <a:solidFill>
                  <a:schemeClr val="bg1"/>
                </a:solidFill>
                <a:latin typeface="Source Sans Pro" panose="020B0503030403020204" pitchFamily="34" charset="0"/>
              </a:rPr>
              <a:t>“called out” to a purpose</a:t>
            </a:r>
            <a:endParaRPr lang="en-US" dirty="0"/>
          </a:p>
          <a:p>
            <a:r>
              <a:rPr lang="en-US" dirty="0"/>
              <a:t>how is it used in the bible?</a:t>
            </a:r>
          </a:p>
          <a:p>
            <a:r>
              <a:rPr lang="en-US" b="1" dirty="0"/>
              <a:t>Acts 7:38 – </a:t>
            </a:r>
            <a:r>
              <a:rPr lang="en-US" b="0" dirty="0"/>
              <a:t>Moses was in the “church” of the wilderness – same word. Group of Israelites called out to God</a:t>
            </a:r>
          </a:p>
          <a:p>
            <a:r>
              <a:rPr lang="en-US" b="1" dirty="0"/>
              <a:t>Acts 11:26 – </a:t>
            </a:r>
            <a:r>
              <a:rPr lang="en-US" b="0" dirty="0"/>
              <a:t>Disciples, Christians, called out of their homes to gather as this group of people</a:t>
            </a:r>
          </a:p>
          <a:p>
            <a:r>
              <a:rPr lang="en-US" b="1" dirty="0"/>
              <a:t>Acts 19:32,39,41- </a:t>
            </a:r>
            <a:r>
              <a:rPr lang="en-US" b="0" dirty="0"/>
              <a:t>silversmiths called out to a group/protest </a:t>
            </a:r>
          </a:p>
          <a:p>
            <a:r>
              <a:rPr lang="en-US" b="1" dirty="0"/>
              <a:t>Matthew 16:18 </a:t>
            </a:r>
            <a:r>
              <a:rPr lang="en-US" dirty="0"/>
              <a:t>– what did Jesus have in mind when he said I will build my church? (CLICK)</a:t>
            </a:r>
          </a:p>
        </p:txBody>
      </p:sp>
      <p:sp>
        <p:nvSpPr>
          <p:cNvPr id="4" name="Slide Number Placeholder 3"/>
          <p:cNvSpPr>
            <a:spLocks noGrp="1"/>
          </p:cNvSpPr>
          <p:nvPr>
            <p:ph type="sldNum" sz="quarter" idx="10"/>
          </p:nvPr>
        </p:nvSpPr>
        <p:spPr/>
        <p:txBody>
          <a:bodyPr/>
          <a:lstStyle/>
          <a:p>
            <a:fld id="{51CD4A15-102C-4F2F-9110-535930B5E35C}" type="slidenum">
              <a:rPr lang="en-US" smtClean="0"/>
              <a:t>10</a:t>
            </a:fld>
            <a:endParaRPr lang="en-US"/>
          </a:p>
        </p:txBody>
      </p:sp>
    </p:spTree>
    <p:extLst>
      <p:ext uri="{BB962C8B-B14F-4D97-AF65-F5344CB8AC3E}">
        <p14:creationId xmlns:p14="http://schemas.microsoft.com/office/powerpoint/2010/main" val="3312219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2001B1-F201-41D8-BB75-EC835212B95C}" type="datetimeFigureOut">
              <a:rPr lang="en-US" smtClean="0"/>
              <a:t>12/14/25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DD4175-2A0D-4872-BD35-CE9BB723A631}" type="slidenum">
              <a:rPr lang="en-US" smtClean="0"/>
              <a:t>‹#›</a:t>
            </a:fld>
            <a:endParaRPr lang="en-US"/>
          </a:p>
        </p:txBody>
      </p:sp>
    </p:spTree>
    <p:extLst>
      <p:ext uri="{BB962C8B-B14F-4D97-AF65-F5344CB8AC3E}">
        <p14:creationId xmlns:p14="http://schemas.microsoft.com/office/powerpoint/2010/main" val="2328845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2001B1-F201-41D8-BB75-EC835212B95C}" type="datetimeFigureOut">
              <a:rPr lang="en-US" smtClean="0"/>
              <a:t>12/14/25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DD4175-2A0D-4872-BD35-CE9BB723A631}" type="slidenum">
              <a:rPr lang="en-US" smtClean="0"/>
              <a:t>‹#›</a:t>
            </a:fld>
            <a:endParaRPr lang="en-US"/>
          </a:p>
        </p:txBody>
      </p:sp>
    </p:spTree>
    <p:extLst>
      <p:ext uri="{BB962C8B-B14F-4D97-AF65-F5344CB8AC3E}">
        <p14:creationId xmlns:p14="http://schemas.microsoft.com/office/powerpoint/2010/main" val="3510771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2001B1-F201-41D8-BB75-EC835212B95C}" type="datetimeFigureOut">
              <a:rPr lang="en-US" smtClean="0"/>
              <a:t>12/14/25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DD4175-2A0D-4872-BD35-CE9BB723A631}" type="slidenum">
              <a:rPr lang="en-US" smtClean="0"/>
              <a:t>‹#›</a:t>
            </a:fld>
            <a:endParaRPr lang="en-US"/>
          </a:p>
        </p:txBody>
      </p:sp>
    </p:spTree>
    <p:extLst>
      <p:ext uri="{BB962C8B-B14F-4D97-AF65-F5344CB8AC3E}">
        <p14:creationId xmlns:p14="http://schemas.microsoft.com/office/powerpoint/2010/main" val="2734185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2001B1-F201-41D8-BB75-EC835212B95C}" type="datetimeFigureOut">
              <a:rPr lang="en-US" smtClean="0"/>
              <a:t>12/14/25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DD4175-2A0D-4872-BD35-CE9BB723A631}" type="slidenum">
              <a:rPr lang="en-US" smtClean="0"/>
              <a:t>‹#›</a:t>
            </a:fld>
            <a:endParaRPr lang="en-US"/>
          </a:p>
        </p:txBody>
      </p:sp>
    </p:spTree>
    <p:extLst>
      <p:ext uri="{BB962C8B-B14F-4D97-AF65-F5344CB8AC3E}">
        <p14:creationId xmlns:p14="http://schemas.microsoft.com/office/powerpoint/2010/main" val="1531923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2001B1-F201-41D8-BB75-EC835212B95C}" type="datetimeFigureOut">
              <a:rPr lang="en-US" smtClean="0"/>
              <a:t>12/14/25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DD4175-2A0D-4872-BD35-CE9BB723A631}" type="slidenum">
              <a:rPr lang="en-US" smtClean="0"/>
              <a:t>‹#›</a:t>
            </a:fld>
            <a:endParaRPr lang="en-US"/>
          </a:p>
        </p:txBody>
      </p:sp>
    </p:spTree>
    <p:extLst>
      <p:ext uri="{BB962C8B-B14F-4D97-AF65-F5344CB8AC3E}">
        <p14:creationId xmlns:p14="http://schemas.microsoft.com/office/powerpoint/2010/main" val="904243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2001B1-F201-41D8-BB75-EC835212B95C}" type="datetimeFigureOut">
              <a:rPr lang="en-US" smtClean="0"/>
              <a:t>12/14/25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DD4175-2A0D-4872-BD35-CE9BB723A631}" type="slidenum">
              <a:rPr lang="en-US" smtClean="0"/>
              <a:t>‹#›</a:t>
            </a:fld>
            <a:endParaRPr lang="en-US"/>
          </a:p>
        </p:txBody>
      </p:sp>
    </p:spTree>
    <p:extLst>
      <p:ext uri="{BB962C8B-B14F-4D97-AF65-F5344CB8AC3E}">
        <p14:creationId xmlns:p14="http://schemas.microsoft.com/office/powerpoint/2010/main" val="906200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2001B1-F201-41D8-BB75-EC835212B95C}" type="datetimeFigureOut">
              <a:rPr lang="en-US" smtClean="0"/>
              <a:t>12/14/25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DD4175-2A0D-4872-BD35-CE9BB723A631}" type="slidenum">
              <a:rPr lang="en-US" smtClean="0"/>
              <a:t>‹#›</a:t>
            </a:fld>
            <a:endParaRPr lang="en-US"/>
          </a:p>
        </p:txBody>
      </p:sp>
    </p:spTree>
    <p:extLst>
      <p:ext uri="{BB962C8B-B14F-4D97-AF65-F5344CB8AC3E}">
        <p14:creationId xmlns:p14="http://schemas.microsoft.com/office/powerpoint/2010/main" val="1916302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2001B1-F201-41D8-BB75-EC835212B95C}" type="datetimeFigureOut">
              <a:rPr lang="en-US" smtClean="0"/>
              <a:t>12/14/25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DD4175-2A0D-4872-BD35-CE9BB723A631}" type="slidenum">
              <a:rPr lang="en-US" smtClean="0"/>
              <a:t>‹#›</a:t>
            </a:fld>
            <a:endParaRPr lang="en-US"/>
          </a:p>
        </p:txBody>
      </p:sp>
    </p:spTree>
    <p:extLst>
      <p:ext uri="{BB962C8B-B14F-4D97-AF65-F5344CB8AC3E}">
        <p14:creationId xmlns:p14="http://schemas.microsoft.com/office/powerpoint/2010/main" val="2120840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2001B1-F201-41D8-BB75-EC835212B95C}" type="datetimeFigureOut">
              <a:rPr lang="en-US" smtClean="0"/>
              <a:t>12/14/25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DD4175-2A0D-4872-BD35-CE9BB723A631}" type="slidenum">
              <a:rPr lang="en-US" smtClean="0"/>
              <a:t>‹#›</a:t>
            </a:fld>
            <a:endParaRPr lang="en-US"/>
          </a:p>
        </p:txBody>
      </p:sp>
    </p:spTree>
    <p:extLst>
      <p:ext uri="{BB962C8B-B14F-4D97-AF65-F5344CB8AC3E}">
        <p14:creationId xmlns:p14="http://schemas.microsoft.com/office/powerpoint/2010/main" val="195380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2001B1-F201-41D8-BB75-EC835212B95C}" type="datetimeFigureOut">
              <a:rPr lang="en-US" smtClean="0"/>
              <a:t>12/14/25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DD4175-2A0D-4872-BD35-CE9BB723A631}" type="slidenum">
              <a:rPr lang="en-US" smtClean="0"/>
              <a:t>‹#›</a:t>
            </a:fld>
            <a:endParaRPr lang="en-US"/>
          </a:p>
        </p:txBody>
      </p:sp>
    </p:spTree>
    <p:extLst>
      <p:ext uri="{BB962C8B-B14F-4D97-AF65-F5344CB8AC3E}">
        <p14:creationId xmlns:p14="http://schemas.microsoft.com/office/powerpoint/2010/main" val="2672873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2001B1-F201-41D8-BB75-EC835212B95C}" type="datetimeFigureOut">
              <a:rPr lang="en-US" smtClean="0"/>
              <a:t>12/14/25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DD4175-2A0D-4872-BD35-CE9BB723A631}" type="slidenum">
              <a:rPr lang="en-US" smtClean="0"/>
              <a:t>‹#›</a:t>
            </a:fld>
            <a:endParaRPr lang="en-US"/>
          </a:p>
        </p:txBody>
      </p:sp>
    </p:spTree>
    <p:extLst>
      <p:ext uri="{BB962C8B-B14F-4D97-AF65-F5344CB8AC3E}">
        <p14:creationId xmlns:p14="http://schemas.microsoft.com/office/powerpoint/2010/main" val="2190639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12/14/25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7878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12/14/25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32116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12/14/25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9593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12/14/25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1394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12/14/25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9313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12/14/25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56511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12/14/25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976072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12/14/25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81656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2914357" y="6041361"/>
            <a:ext cx="732659" cy="365125"/>
          </a:xfrm>
        </p:spPr>
        <p:txBody>
          <a:bodyPr/>
          <a:lstStyle/>
          <a:p>
            <a:fld id="{18C79C5D-2A6F-F04D-97DA-BEF2467B64E4}" type="datetimeFigureOut">
              <a:rPr lang="en-US" smtClean="0"/>
              <a:pPr/>
              <a:t>12/14/25</a:t>
            </a:fld>
            <a:endParaRPr lang="en-US" dirty="0"/>
          </a:p>
        </p:txBody>
      </p:sp>
      <p:sp>
        <p:nvSpPr>
          <p:cNvPr id="6" name="Footer Placeholder 5"/>
          <p:cNvSpPr>
            <a:spLocks noGrp="1"/>
          </p:cNvSpPr>
          <p:nvPr>
            <p:ph type="ftr" sz="quarter" idx="11"/>
          </p:nvPr>
        </p:nvSpPr>
        <p:spPr>
          <a:xfrm>
            <a:off x="442797" y="6041361"/>
            <a:ext cx="2471560" cy="365125"/>
          </a:xfrm>
        </p:spPr>
        <p:txBody>
          <a:bodyPr/>
          <a:lstStyle/>
          <a:p>
            <a:endParaRPr lang="en-US" dirty="0"/>
          </a:p>
        </p:txBody>
      </p:sp>
      <p:sp>
        <p:nvSpPr>
          <p:cNvPr id="7" name="Slide Number Placeholder 6"/>
          <p:cNvSpPr>
            <a:spLocks noGrp="1"/>
          </p:cNvSpPr>
          <p:nvPr>
            <p:ph type="sldNum" sz="quarter" idx="12"/>
          </p:nvPr>
        </p:nvSpPr>
        <p:spPr>
          <a:xfrm>
            <a:off x="3647017" y="5915887"/>
            <a:ext cx="796616"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75804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12/14/25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317000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12/14/25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7136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12/14/25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804643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12/14/25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348842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12/14/25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3404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B482E8-6E0E-1B4F-B1FD-C69DB9E858D9}" type="datetimeFigureOut">
              <a:rPr lang="en-US" smtClean="0"/>
              <a:pPr/>
              <a:t>12/14/25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512547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12/14/25</a:t>
            </a:fld>
            <a:endParaRPr lang="en-US" dirty="0"/>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5965938"/>
      </p:ext>
    </p:extLst>
  </p:cSld>
  <p:clrMap bg1="dk1" tx1="lt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3.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6.svg"/><Relationship Id="rId5" Type="http://schemas.openxmlformats.org/officeDocument/2006/relationships/image" Target="../media/image5.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6.svg"/><Relationship Id="rId5" Type="http://schemas.openxmlformats.org/officeDocument/2006/relationships/image" Target="../media/image5.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microsoft.com/office/2007/relationships/hdphoto" Target="../media/hdphoto3.wdp"/><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3.jpg"/><Relationship Id="rId4" Type="http://schemas.microsoft.com/office/2007/relationships/hdphoto" Target="../media/hdphoto1.wdp"/><Relationship Id="rId9"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microsoft.com/office/2007/relationships/hdphoto" Target="../media/hdphoto5.wdp"/><Relationship Id="rId5" Type="http://schemas.openxmlformats.org/officeDocument/2006/relationships/image" Target="../media/image11.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microsoft.com/office/2007/relationships/hdphoto" Target="../media/hdphoto5.wdp"/><Relationship Id="rId5" Type="http://schemas.openxmlformats.org/officeDocument/2006/relationships/image" Target="../media/image11.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3.jp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3.jp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8583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19CFB-FC3A-4DE1-CBB2-2FD3F73B77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8F01D63-B9B3-FB65-FD5B-727228D1FDA2}"/>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6820" y="0"/>
            <a:ext cx="9150820" cy="6858000"/>
          </a:xfrm>
          <a:prstGeom prst="rect">
            <a:avLst/>
          </a:prstGeom>
        </p:spPr>
      </p:pic>
      <p:pic>
        <p:nvPicPr>
          <p:cNvPr id="9" name="Picture 8" descr="A close up of a sign&#10;&#10;Description generated with high confidence">
            <a:extLst>
              <a:ext uri="{FF2B5EF4-FFF2-40B4-BE49-F238E27FC236}">
                <a16:creationId xmlns:a16="http://schemas.microsoft.com/office/drawing/2014/main" id="{6D29CAEB-0B4D-493A-C9A4-83E881425C9B}"/>
              </a:ext>
            </a:extLst>
          </p:cNvPr>
          <p:cNvPicPr>
            <a:picLocks noChangeAspect="1"/>
          </p:cNvPicPr>
          <p:nvPr/>
        </p:nvPicPr>
        <p:blipFill>
          <a:blip r:embed="rId5"/>
          <a:stretch>
            <a:fillRect/>
          </a:stretch>
        </p:blipFill>
        <p:spPr>
          <a:xfrm>
            <a:off x="7562290" y="6022181"/>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2" name="TextBox 21">
            <a:extLst>
              <a:ext uri="{FF2B5EF4-FFF2-40B4-BE49-F238E27FC236}">
                <a16:creationId xmlns:a16="http://schemas.microsoft.com/office/drawing/2014/main" id="{A007F291-9FBE-59EB-6FF4-CC698938E9A7}"/>
              </a:ext>
            </a:extLst>
          </p:cNvPr>
          <p:cNvSpPr txBox="1"/>
          <p:nvPr/>
        </p:nvSpPr>
        <p:spPr>
          <a:xfrm>
            <a:off x="4343400" y="2260023"/>
            <a:ext cx="3356264" cy="300082"/>
          </a:xfrm>
          <a:prstGeom prst="rect">
            <a:avLst/>
          </a:prstGeom>
          <a:noFill/>
        </p:spPr>
        <p:txBody>
          <a:bodyPr wrap="square" rtlCol="0">
            <a:spAutoFit/>
          </a:bodyPr>
          <a:lstStyle/>
          <a:p>
            <a:endParaRPr lang="en-US" sz="1350" dirty="0"/>
          </a:p>
        </p:txBody>
      </p:sp>
      <p:grpSp>
        <p:nvGrpSpPr>
          <p:cNvPr id="31" name="Group 30">
            <a:extLst>
              <a:ext uri="{FF2B5EF4-FFF2-40B4-BE49-F238E27FC236}">
                <a16:creationId xmlns:a16="http://schemas.microsoft.com/office/drawing/2014/main" id="{CE4BB7E2-5606-49E1-063D-14D84BF2CA8B}"/>
              </a:ext>
            </a:extLst>
          </p:cNvPr>
          <p:cNvGrpSpPr/>
          <p:nvPr/>
        </p:nvGrpSpPr>
        <p:grpSpPr>
          <a:xfrm>
            <a:off x="477982" y="1089585"/>
            <a:ext cx="2486075" cy="4826046"/>
            <a:chOff x="609600" y="249382"/>
            <a:chExt cx="3314766" cy="6434727"/>
          </a:xfrm>
        </p:grpSpPr>
        <p:sp>
          <p:nvSpPr>
            <p:cNvPr id="10" name="TextBox 9">
              <a:extLst>
                <a:ext uri="{FF2B5EF4-FFF2-40B4-BE49-F238E27FC236}">
                  <a16:creationId xmlns:a16="http://schemas.microsoft.com/office/drawing/2014/main" id="{364AC44A-89D8-6721-7873-770CD8EB1E43}"/>
                </a:ext>
              </a:extLst>
            </p:cNvPr>
            <p:cNvSpPr txBox="1"/>
            <p:nvPr/>
          </p:nvSpPr>
          <p:spPr>
            <a:xfrm>
              <a:off x="1641762" y="414207"/>
              <a:ext cx="1177637" cy="492443"/>
            </a:xfrm>
            <a:prstGeom prst="rect">
              <a:avLst/>
            </a:prstGeom>
            <a:noFill/>
          </p:spPr>
          <p:txBody>
            <a:bodyPr wrap="square" rtlCol="0">
              <a:spAutoFit/>
            </a:bodyPr>
            <a:lstStyle/>
            <a:p>
              <a:pPr algn="ctr"/>
              <a:r>
                <a:rPr lang="en-US" b="1" dirty="0">
                  <a:solidFill>
                    <a:schemeClr val="bg1"/>
                  </a:solidFill>
                </a:rPr>
                <a:t>Head</a:t>
              </a:r>
            </a:p>
          </p:txBody>
        </p:sp>
        <p:grpSp>
          <p:nvGrpSpPr>
            <p:cNvPr id="30" name="Group 29">
              <a:extLst>
                <a:ext uri="{FF2B5EF4-FFF2-40B4-BE49-F238E27FC236}">
                  <a16:creationId xmlns:a16="http://schemas.microsoft.com/office/drawing/2014/main" id="{81883761-ED06-C7F2-9DAD-42E7E27E76B5}"/>
                </a:ext>
              </a:extLst>
            </p:cNvPr>
            <p:cNvGrpSpPr/>
            <p:nvPr/>
          </p:nvGrpSpPr>
          <p:grpSpPr>
            <a:xfrm>
              <a:off x="609600" y="249382"/>
              <a:ext cx="3314766" cy="6434727"/>
              <a:chOff x="609600" y="249382"/>
              <a:chExt cx="3314766" cy="6434727"/>
            </a:xfrm>
          </p:grpSpPr>
          <p:grpSp>
            <p:nvGrpSpPr>
              <p:cNvPr id="11" name="Group 10">
                <a:extLst>
                  <a:ext uri="{FF2B5EF4-FFF2-40B4-BE49-F238E27FC236}">
                    <a16:creationId xmlns:a16="http://schemas.microsoft.com/office/drawing/2014/main" id="{73063B96-DA3B-6AFC-EC00-A633F64DD835}"/>
                  </a:ext>
                </a:extLst>
              </p:cNvPr>
              <p:cNvGrpSpPr/>
              <p:nvPr/>
            </p:nvGrpSpPr>
            <p:grpSpPr>
              <a:xfrm>
                <a:off x="609600" y="249382"/>
                <a:ext cx="3241964" cy="2286000"/>
                <a:chOff x="609600" y="249382"/>
                <a:chExt cx="3241964" cy="2286000"/>
              </a:xfrm>
            </p:grpSpPr>
            <p:sp>
              <p:nvSpPr>
                <p:cNvPr id="2" name="TextBox 1">
                  <a:extLst>
                    <a:ext uri="{FF2B5EF4-FFF2-40B4-BE49-F238E27FC236}">
                      <a16:creationId xmlns:a16="http://schemas.microsoft.com/office/drawing/2014/main" id="{1181DBBB-AB50-5C02-4F45-902862926E57}"/>
                    </a:ext>
                  </a:extLst>
                </p:cNvPr>
                <p:cNvSpPr txBox="1"/>
                <p:nvPr/>
              </p:nvSpPr>
              <p:spPr>
                <a:xfrm>
                  <a:off x="626976" y="906650"/>
                  <a:ext cx="3096359" cy="1569660"/>
                </a:xfrm>
                <a:prstGeom prst="rect">
                  <a:avLst/>
                </a:prstGeom>
                <a:noFill/>
              </p:spPr>
              <p:txBody>
                <a:bodyPr wrap="square" rtlCol="0">
                  <a:spAutoFit/>
                </a:bodyPr>
                <a:lstStyle/>
                <a:p>
                  <a:pPr algn="ctr"/>
                  <a:r>
                    <a:rPr lang="en-US" sz="4950" b="1" dirty="0">
                      <a:solidFill>
                        <a:schemeClr val="bg1"/>
                      </a:solidFill>
                      <a:latin typeface="CF Three Dimensions Personal" pitchFamily="2" charset="0"/>
                    </a:rPr>
                    <a:t>Christ</a:t>
                  </a:r>
                </a:p>
                <a:p>
                  <a:pPr algn="ctr"/>
                  <a:r>
                    <a:rPr lang="en-US" sz="2100" dirty="0"/>
                    <a:t> </a:t>
                  </a:r>
                </a:p>
              </p:txBody>
            </p:sp>
            <p:sp>
              <p:nvSpPr>
                <p:cNvPr id="4" name="Oval 3">
                  <a:extLst>
                    <a:ext uri="{FF2B5EF4-FFF2-40B4-BE49-F238E27FC236}">
                      <a16:creationId xmlns:a16="http://schemas.microsoft.com/office/drawing/2014/main" id="{BF8E7DB2-F0A9-6735-201C-FB1A2B8DF2D5}"/>
                    </a:ext>
                  </a:extLst>
                </p:cNvPr>
                <p:cNvSpPr/>
                <p:nvPr/>
              </p:nvSpPr>
              <p:spPr>
                <a:xfrm>
                  <a:off x="609600" y="249382"/>
                  <a:ext cx="3241964" cy="2286000"/>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8" name="Oval 7">
                <a:extLst>
                  <a:ext uri="{FF2B5EF4-FFF2-40B4-BE49-F238E27FC236}">
                    <a16:creationId xmlns:a16="http://schemas.microsoft.com/office/drawing/2014/main" id="{C007F9D7-FDAA-4486-94E9-EBCA1F8C51D1}"/>
                  </a:ext>
                </a:extLst>
              </p:cNvPr>
              <p:cNvSpPr/>
              <p:nvPr/>
            </p:nvSpPr>
            <p:spPr>
              <a:xfrm>
                <a:off x="682402" y="2535381"/>
                <a:ext cx="3241964" cy="4128655"/>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6E2513CC-058C-6C76-2A7E-4E4D95CEF789}"/>
                  </a:ext>
                </a:extLst>
              </p:cNvPr>
              <p:cNvSpPr/>
              <p:nvPr/>
            </p:nvSpPr>
            <p:spPr>
              <a:xfrm>
                <a:off x="1085252" y="3237012"/>
                <a:ext cx="2481790" cy="3447097"/>
              </a:xfrm>
              <a:prstGeom prst="rect">
                <a:avLst/>
              </a:prstGeom>
            </p:spPr>
            <p:txBody>
              <a:bodyPr wrap="none">
                <a:spAutoFit/>
              </a:bodyPr>
              <a:lstStyle/>
              <a:p>
                <a:pPr lvl="0" algn="ctr"/>
                <a:r>
                  <a:rPr lang="en-US" sz="2700" b="1" u="sng" dirty="0">
                    <a:solidFill>
                      <a:prstClr val="black"/>
                    </a:solidFill>
                    <a:latin typeface="CF Three Dimensions Personal" pitchFamily="2" charset="0"/>
                  </a:rPr>
                  <a:t>One Church</a:t>
                </a:r>
              </a:p>
              <a:p>
                <a:pPr lvl="0" algn="ctr"/>
                <a:r>
                  <a:rPr lang="en-US" sz="2700" dirty="0">
                    <a:solidFill>
                      <a:prstClr val="black"/>
                    </a:solidFill>
                    <a:latin typeface="HammersmithOne" panose="02010703030501060504" pitchFamily="2" charset="0"/>
                  </a:rPr>
                  <a:t>CORINTH,</a:t>
                </a:r>
              </a:p>
              <a:p>
                <a:pPr lvl="0" algn="ctr"/>
                <a:r>
                  <a:rPr lang="en-US" sz="2700" dirty="0">
                    <a:solidFill>
                      <a:prstClr val="black"/>
                    </a:solidFill>
                    <a:latin typeface="HammersmithOne" panose="02010703030501060504" pitchFamily="2" charset="0"/>
                  </a:rPr>
                  <a:t>EPHESUS,</a:t>
                </a:r>
              </a:p>
              <a:p>
                <a:pPr lvl="0" algn="ctr"/>
                <a:r>
                  <a:rPr lang="en-US" sz="2700" dirty="0">
                    <a:solidFill>
                      <a:prstClr val="black"/>
                    </a:solidFill>
                    <a:latin typeface="HammersmithOne" panose="02010703030501060504" pitchFamily="2" charset="0"/>
                  </a:rPr>
                  <a:t>GENTILE,</a:t>
                </a:r>
              </a:p>
              <a:p>
                <a:pPr lvl="0" algn="ctr"/>
                <a:r>
                  <a:rPr lang="en-US" sz="2700" dirty="0">
                    <a:solidFill>
                      <a:prstClr val="black"/>
                    </a:solidFill>
                    <a:latin typeface="HammersmithOne" panose="02010703030501060504" pitchFamily="2" charset="0"/>
                  </a:rPr>
                  <a:t>P AND A,</a:t>
                </a:r>
              </a:p>
              <a:p>
                <a:pPr lvl="0" algn="ctr"/>
                <a:r>
                  <a:rPr lang="en-US" sz="2700" dirty="0">
                    <a:solidFill>
                      <a:prstClr val="black"/>
                    </a:solidFill>
                    <a:latin typeface="HammersmithOne" panose="02010703030501060504" pitchFamily="2" charset="0"/>
                  </a:rPr>
                  <a:t>Olsen,…</a:t>
                </a:r>
              </a:p>
            </p:txBody>
          </p:sp>
          <p:sp>
            <p:nvSpPr>
              <p:cNvPr id="12" name="TextBox 11">
                <a:extLst>
                  <a:ext uri="{FF2B5EF4-FFF2-40B4-BE49-F238E27FC236}">
                    <a16:creationId xmlns:a16="http://schemas.microsoft.com/office/drawing/2014/main" id="{B1813CAF-5844-86C7-4EE0-96F533936478}"/>
                  </a:ext>
                </a:extLst>
              </p:cNvPr>
              <p:cNvSpPr txBox="1"/>
              <p:nvPr/>
            </p:nvSpPr>
            <p:spPr>
              <a:xfrm>
                <a:off x="1710256" y="2572386"/>
                <a:ext cx="1177637" cy="492443"/>
              </a:xfrm>
              <a:prstGeom prst="rect">
                <a:avLst/>
              </a:prstGeom>
              <a:noFill/>
            </p:spPr>
            <p:txBody>
              <a:bodyPr wrap="square" rtlCol="0">
                <a:spAutoFit/>
              </a:bodyPr>
              <a:lstStyle/>
              <a:p>
                <a:pPr algn="ctr"/>
                <a:r>
                  <a:rPr lang="en-US" b="1" dirty="0">
                    <a:solidFill>
                      <a:schemeClr val="bg1"/>
                    </a:solidFill>
                  </a:rPr>
                  <a:t>Body</a:t>
                </a:r>
              </a:p>
            </p:txBody>
          </p:sp>
        </p:grpSp>
      </p:grpSp>
      <p:sp>
        <p:nvSpPr>
          <p:cNvPr id="17" name="Rectangle 16">
            <a:extLst>
              <a:ext uri="{FF2B5EF4-FFF2-40B4-BE49-F238E27FC236}">
                <a16:creationId xmlns:a16="http://schemas.microsoft.com/office/drawing/2014/main" id="{CC8D914B-C886-1BDA-EEF1-E46F99436A07}"/>
              </a:ext>
            </a:extLst>
          </p:cNvPr>
          <p:cNvSpPr/>
          <p:nvPr/>
        </p:nvSpPr>
        <p:spPr>
          <a:xfrm>
            <a:off x="1430535" y="300340"/>
            <a:ext cx="6276109" cy="715581"/>
          </a:xfrm>
          <a:prstGeom prst="rect">
            <a:avLst/>
          </a:prstGeom>
        </p:spPr>
        <p:txBody>
          <a:bodyPr wrap="square">
            <a:spAutoFit/>
          </a:bodyPr>
          <a:lstStyle/>
          <a:p>
            <a:pPr lvl="0" algn="ctr"/>
            <a:r>
              <a:rPr lang="en-US" sz="4050" b="1" dirty="0">
                <a:solidFill>
                  <a:prstClr val="black"/>
                </a:solidFill>
                <a:latin typeface="Source Sans Pro Light" panose="020B0403030403020204" pitchFamily="34" charset="0"/>
              </a:rPr>
              <a:t>The Lord’s Church</a:t>
            </a:r>
            <a:endParaRPr lang="en-US" sz="1200" dirty="0">
              <a:solidFill>
                <a:prstClr val="white"/>
              </a:solidFill>
              <a:latin typeface="Source Sans Pro Light" panose="020B0403030403020204" pitchFamily="34" charset="0"/>
            </a:endParaRPr>
          </a:p>
        </p:txBody>
      </p:sp>
      <p:sp>
        <p:nvSpPr>
          <p:cNvPr id="5" name="&quot;Not Allowed&quot; Symbol 4">
            <a:extLst>
              <a:ext uri="{FF2B5EF4-FFF2-40B4-BE49-F238E27FC236}">
                <a16:creationId xmlns:a16="http://schemas.microsoft.com/office/drawing/2014/main" id="{51372214-F529-B677-B372-8AB7AA4FC044}"/>
              </a:ext>
            </a:extLst>
          </p:cNvPr>
          <p:cNvSpPr/>
          <p:nvPr/>
        </p:nvSpPr>
        <p:spPr>
          <a:xfrm>
            <a:off x="532584" y="2787534"/>
            <a:ext cx="2484508" cy="3105016"/>
          </a:xfrm>
          <a:prstGeom prst="noSmoking">
            <a:avLst>
              <a:gd name="adj" fmla="val 14702"/>
            </a:avLst>
          </a:prstGeom>
          <a:solidFill>
            <a:schemeClr val="accent6">
              <a:lumMod val="75000"/>
              <a:alpha val="81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grpSp>
        <p:nvGrpSpPr>
          <p:cNvPr id="14" name="Group 13">
            <a:extLst>
              <a:ext uri="{FF2B5EF4-FFF2-40B4-BE49-F238E27FC236}">
                <a16:creationId xmlns:a16="http://schemas.microsoft.com/office/drawing/2014/main" id="{250355E4-7FCA-597A-EEDA-7EDE46F5A1A3}"/>
              </a:ext>
            </a:extLst>
          </p:cNvPr>
          <p:cNvGrpSpPr/>
          <p:nvPr/>
        </p:nvGrpSpPr>
        <p:grpSpPr>
          <a:xfrm>
            <a:off x="5060377" y="1118629"/>
            <a:ext cx="2431474" cy="2813124"/>
            <a:chOff x="217501" y="163289"/>
            <a:chExt cx="3241964" cy="3750831"/>
          </a:xfrm>
        </p:grpSpPr>
        <p:sp>
          <p:nvSpPr>
            <p:cNvPr id="15" name="TextBox 14">
              <a:extLst>
                <a:ext uri="{FF2B5EF4-FFF2-40B4-BE49-F238E27FC236}">
                  <a16:creationId xmlns:a16="http://schemas.microsoft.com/office/drawing/2014/main" id="{9582904D-31CF-FA79-4F45-E00B915B312E}"/>
                </a:ext>
              </a:extLst>
            </p:cNvPr>
            <p:cNvSpPr txBox="1"/>
            <p:nvPr/>
          </p:nvSpPr>
          <p:spPr>
            <a:xfrm>
              <a:off x="1249662" y="341300"/>
              <a:ext cx="1177637" cy="492443"/>
            </a:xfrm>
            <a:prstGeom prst="rect">
              <a:avLst/>
            </a:prstGeom>
            <a:noFill/>
          </p:spPr>
          <p:txBody>
            <a:bodyPr wrap="square" rtlCol="0">
              <a:spAutoFit/>
            </a:bodyPr>
            <a:lstStyle/>
            <a:p>
              <a:pPr algn="ctr"/>
              <a:r>
                <a:rPr lang="en-US" b="1" dirty="0">
                  <a:solidFill>
                    <a:schemeClr val="bg1"/>
                  </a:solidFill>
                </a:rPr>
                <a:t>Head</a:t>
              </a:r>
            </a:p>
          </p:txBody>
        </p:sp>
        <p:grpSp>
          <p:nvGrpSpPr>
            <p:cNvPr id="16" name="Group 15">
              <a:extLst>
                <a:ext uri="{FF2B5EF4-FFF2-40B4-BE49-F238E27FC236}">
                  <a16:creationId xmlns:a16="http://schemas.microsoft.com/office/drawing/2014/main" id="{724AD661-917A-D514-7627-4A7996CE77B6}"/>
                </a:ext>
              </a:extLst>
            </p:cNvPr>
            <p:cNvGrpSpPr/>
            <p:nvPr/>
          </p:nvGrpSpPr>
          <p:grpSpPr>
            <a:xfrm>
              <a:off x="217501" y="163289"/>
              <a:ext cx="3241964" cy="3750831"/>
              <a:chOff x="217501" y="163289"/>
              <a:chExt cx="3241964" cy="3750831"/>
            </a:xfrm>
          </p:grpSpPr>
          <p:grpSp>
            <p:nvGrpSpPr>
              <p:cNvPr id="18" name="Group 17">
                <a:extLst>
                  <a:ext uri="{FF2B5EF4-FFF2-40B4-BE49-F238E27FC236}">
                    <a16:creationId xmlns:a16="http://schemas.microsoft.com/office/drawing/2014/main" id="{82AD2452-684E-C798-D82F-6B44D4AA4D48}"/>
                  </a:ext>
                </a:extLst>
              </p:cNvPr>
              <p:cNvGrpSpPr/>
              <p:nvPr/>
            </p:nvGrpSpPr>
            <p:grpSpPr>
              <a:xfrm>
                <a:off x="217501" y="163289"/>
                <a:ext cx="3241964" cy="2286000"/>
                <a:chOff x="217501" y="163289"/>
                <a:chExt cx="3241964" cy="2286000"/>
              </a:xfrm>
            </p:grpSpPr>
            <p:sp>
              <p:nvSpPr>
                <p:cNvPr id="23" name="TextBox 22">
                  <a:extLst>
                    <a:ext uri="{FF2B5EF4-FFF2-40B4-BE49-F238E27FC236}">
                      <a16:creationId xmlns:a16="http://schemas.microsoft.com/office/drawing/2014/main" id="{1D05DF3A-FD05-65EF-0AEF-E6A5625C10C2}"/>
                    </a:ext>
                  </a:extLst>
                </p:cNvPr>
                <p:cNvSpPr txBox="1"/>
                <p:nvPr/>
              </p:nvSpPr>
              <p:spPr>
                <a:xfrm>
                  <a:off x="290302" y="790197"/>
                  <a:ext cx="3096358" cy="1569660"/>
                </a:xfrm>
                <a:prstGeom prst="rect">
                  <a:avLst/>
                </a:prstGeom>
                <a:noFill/>
              </p:spPr>
              <p:txBody>
                <a:bodyPr wrap="square" rtlCol="0">
                  <a:spAutoFit/>
                </a:bodyPr>
                <a:lstStyle/>
                <a:p>
                  <a:pPr algn="ctr"/>
                  <a:r>
                    <a:rPr lang="en-US" sz="4950" b="1" dirty="0">
                      <a:solidFill>
                        <a:schemeClr val="bg1"/>
                      </a:solidFill>
                      <a:latin typeface="CF Three Dimensions Personal" pitchFamily="2" charset="0"/>
                    </a:rPr>
                    <a:t>Christ</a:t>
                  </a:r>
                </a:p>
                <a:p>
                  <a:pPr algn="ctr"/>
                  <a:r>
                    <a:rPr lang="en-US" sz="2100" dirty="0"/>
                    <a:t> </a:t>
                  </a:r>
                </a:p>
              </p:txBody>
            </p:sp>
            <p:sp>
              <p:nvSpPr>
                <p:cNvPr id="24" name="Oval 23">
                  <a:extLst>
                    <a:ext uri="{FF2B5EF4-FFF2-40B4-BE49-F238E27FC236}">
                      <a16:creationId xmlns:a16="http://schemas.microsoft.com/office/drawing/2014/main" id="{B658D8D7-919F-9477-D81E-6E57D03D5F82}"/>
                    </a:ext>
                  </a:extLst>
                </p:cNvPr>
                <p:cNvSpPr/>
                <p:nvPr/>
              </p:nvSpPr>
              <p:spPr>
                <a:xfrm>
                  <a:off x="217501" y="163289"/>
                  <a:ext cx="3241964" cy="2286000"/>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0" name="Rectangle 19">
                <a:extLst>
                  <a:ext uri="{FF2B5EF4-FFF2-40B4-BE49-F238E27FC236}">
                    <a16:creationId xmlns:a16="http://schemas.microsoft.com/office/drawing/2014/main" id="{AD8FCE2D-7D77-703E-E1DF-8ECDEA346120}"/>
                  </a:ext>
                </a:extLst>
              </p:cNvPr>
              <p:cNvSpPr/>
              <p:nvPr/>
            </p:nvSpPr>
            <p:spPr>
              <a:xfrm>
                <a:off x="2202993" y="3237012"/>
                <a:ext cx="246307" cy="677108"/>
              </a:xfrm>
              <a:prstGeom prst="rect">
                <a:avLst/>
              </a:prstGeom>
            </p:spPr>
            <p:txBody>
              <a:bodyPr wrap="none">
                <a:spAutoFit/>
              </a:bodyPr>
              <a:lstStyle/>
              <a:p>
                <a:pPr lvl="0" algn="ctr"/>
                <a:endParaRPr lang="en-US" sz="2700" dirty="0">
                  <a:solidFill>
                    <a:prstClr val="black"/>
                  </a:solidFill>
                  <a:latin typeface="HammersmithOne" panose="02010703030501060504" pitchFamily="2" charset="0"/>
                </a:endParaRPr>
              </a:p>
            </p:txBody>
          </p:sp>
          <p:sp>
            <p:nvSpPr>
              <p:cNvPr id="21" name="TextBox 20">
                <a:extLst>
                  <a:ext uri="{FF2B5EF4-FFF2-40B4-BE49-F238E27FC236}">
                    <a16:creationId xmlns:a16="http://schemas.microsoft.com/office/drawing/2014/main" id="{628B2897-04E4-0E1C-A41E-B56237583D6B}"/>
                  </a:ext>
                </a:extLst>
              </p:cNvPr>
              <p:cNvSpPr txBox="1"/>
              <p:nvPr/>
            </p:nvSpPr>
            <p:spPr>
              <a:xfrm>
                <a:off x="1249662" y="2355600"/>
                <a:ext cx="1177637" cy="492443"/>
              </a:xfrm>
              <a:prstGeom prst="rect">
                <a:avLst/>
              </a:prstGeom>
              <a:noFill/>
            </p:spPr>
            <p:txBody>
              <a:bodyPr wrap="square" rtlCol="0">
                <a:spAutoFit/>
              </a:bodyPr>
              <a:lstStyle/>
              <a:p>
                <a:pPr algn="ctr"/>
                <a:r>
                  <a:rPr lang="en-US" b="1" dirty="0">
                    <a:solidFill>
                      <a:schemeClr val="bg1"/>
                    </a:solidFill>
                  </a:rPr>
                  <a:t>Body</a:t>
                </a:r>
              </a:p>
            </p:txBody>
          </p:sp>
        </p:grpSp>
      </p:grpSp>
      <p:pic>
        <p:nvPicPr>
          <p:cNvPr id="25" name="Picture 24">
            <a:extLst>
              <a:ext uri="{FF2B5EF4-FFF2-40B4-BE49-F238E27FC236}">
                <a16:creationId xmlns:a16="http://schemas.microsoft.com/office/drawing/2014/main" id="{0FF01DEF-D679-53ED-190B-993281B00C39}"/>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7200"/>
                    </a14:imgEffect>
                  </a14:imgLayer>
                </a14:imgProps>
              </a:ext>
            </a:extLst>
          </a:blip>
          <a:stretch>
            <a:fillRect/>
          </a:stretch>
        </p:blipFill>
        <p:spPr>
          <a:xfrm>
            <a:off x="4326253" y="3135665"/>
            <a:ext cx="3899717" cy="3019390"/>
          </a:xfrm>
          <a:prstGeom prst="roundRect">
            <a:avLst>
              <a:gd name="adj" fmla="val 37110"/>
            </a:avLst>
          </a:prstGeom>
          <a:ln>
            <a:noFill/>
          </a:ln>
          <a:effectLst>
            <a:outerShdw blurRad="76200" dist="38100" dir="7800000" algn="tl" rotWithShape="0">
              <a:srgbClr val="000000">
                <a:alpha val="40000"/>
              </a:srgbClr>
            </a:outerShdw>
            <a:softEdge rad="635000"/>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8437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06680" y="12483"/>
            <a:ext cx="9257500" cy="6845517"/>
          </a:xfrm>
          <a:prstGeom prst="rect">
            <a:avLst/>
          </a:prstGeom>
        </p:spPr>
      </p:pic>
      <p:sp>
        <p:nvSpPr>
          <p:cNvPr id="22" name="TextBox 21">
            <a:extLst>
              <a:ext uri="{FF2B5EF4-FFF2-40B4-BE49-F238E27FC236}">
                <a16:creationId xmlns:a16="http://schemas.microsoft.com/office/drawing/2014/main" id="{8F1405FF-C25B-498E-A55D-A53EDBEF1363}"/>
              </a:ext>
            </a:extLst>
          </p:cNvPr>
          <p:cNvSpPr txBox="1"/>
          <p:nvPr/>
        </p:nvSpPr>
        <p:spPr>
          <a:xfrm>
            <a:off x="4343400" y="2260023"/>
            <a:ext cx="3356264" cy="300082"/>
          </a:xfrm>
          <a:prstGeom prst="rect">
            <a:avLst/>
          </a:prstGeom>
          <a:noFill/>
        </p:spPr>
        <p:txBody>
          <a:bodyPr wrap="square" rtlCol="0">
            <a:spAutoFit/>
          </a:bodyPr>
          <a:lstStyle/>
          <a:p>
            <a:endParaRPr lang="en-US" sz="1350" dirty="0"/>
          </a:p>
        </p:txBody>
      </p:sp>
      <p:grpSp>
        <p:nvGrpSpPr>
          <p:cNvPr id="31" name="Group 30">
            <a:extLst>
              <a:ext uri="{FF2B5EF4-FFF2-40B4-BE49-F238E27FC236}">
                <a16:creationId xmlns:a16="http://schemas.microsoft.com/office/drawing/2014/main" id="{019793FE-909D-4756-973B-FCD7AFFC1973}"/>
              </a:ext>
            </a:extLst>
          </p:cNvPr>
          <p:cNvGrpSpPr/>
          <p:nvPr/>
        </p:nvGrpSpPr>
        <p:grpSpPr>
          <a:xfrm>
            <a:off x="4593775" y="1044286"/>
            <a:ext cx="2679526" cy="4810991"/>
            <a:chOff x="609600" y="249382"/>
            <a:chExt cx="3572698" cy="6414654"/>
          </a:xfrm>
        </p:grpSpPr>
        <p:sp>
          <p:nvSpPr>
            <p:cNvPr id="10" name="TextBox 9">
              <a:extLst>
                <a:ext uri="{FF2B5EF4-FFF2-40B4-BE49-F238E27FC236}">
                  <a16:creationId xmlns:a16="http://schemas.microsoft.com/office/drawing/2014/main" id="{FA87157B-882A-45AB-BF59-6C1569DD153C}"/>
                </a:ext>
              </a:extLst>
            </p:cNvPr>
            <p:cNvSpPr txBox="1"/>
            <p:nvPr/>
          </p:nvSpPr>
          <p:spPr>
            <a:xfrm>
              <a:off x="1641762" y="260749"/>
              <a:ext cx="1177637" cy="492443"/>
            </a:xfrm>
            <a:prstGeom prst="rect">
              <a:avLst/>
            </a:prstGeom>
            <a:noFill/>
          </p:spPr>
          <p:txBody>
            <a:bodyPr wrap="square" rtlCol="0">
              <a:spAutoFit/>
            </a:bodyPr>
            <a:lstStyle/>
            <a:p>
              <a:pPr algn="ctr"/>
              <a:r>
                <a:rPr lang="en-US" b="1" dirty="0">
                  <a:solidFill>
                    <a:schemeClr val="bg1"/>
                  </a:solidFill>
                </a:rPr>
                <a:t>Head</a:t>
              </a:r>
            </a:p>
          </p:txBody>
        </p:sp>
        <p:grpSp>
          <p:nvGrpSpPr>
            <p:cNvPr id="30" name="Group 29">
              <a:extLst>
                <a:ext uri="{FF2B5EF4-FFF2-40B4-BE49-F238E27FC236}">
                  <a16:creationId xmlns:a16="http://schemas.microsoft.com/office/drawing/2014/main" id="{08E42CEC-0EAC-4F9A-AB14-ACC8DABC7146}"/>
                </a:ext>
              </a:extLst>
            </p:cNvPr>
            <p:cNvGrpSpPr/>
            <p:nvPr/>
          </p:nvGrpSpPr>
          <p:grpSpPr>
            <a:xfrm>
              <a:off x="609600" y="249382"/>
              <a:ext cx="3572698" cy="6414654"/>
              <a:chOff x="609600" y="249382"/>
              <a:chExt cx="3572698" cy="6414654"/>
            </a:xfrm>
          </p:grpSpPr>
          <p:grpSp>
            <p:nvGrpSpPr>
              <p:cNvPr id="11" name="Group 10">
                <a:extLst>
                  <a:ext uri="{FF2B5EF4-FFF2-40B4-BE49-F238E27FC236}">
                    <a16:creationId xmlns:a16="http://schemas.microsoft.com/office/drawing/2014/main" id="{68D93F86-072F-4DE4-BF2C-82D62EC08C8D}"/>
                  </a:ext>
                </a:extLst>
              </p:cNvPr>
              <p:cNvGrpSpPr/>
              <p:nvPr/>
            </p:nvGrpSpPr>
            <p:grpSpPr>
              <a:xfrm>
                <a:off x="609600" y="249382"/>
                <a:ext cx="3572698" cy="2286000"/>
                <a:chOff x="609600" y="249382"/>
                <a:chExt cx="3572698" cy="2286000"/>
              </a:xfrm>
            </p:grpSpPr>
            <p:sp>
              <p:nvSpPr>
                <p:cNvPr id="2" name="TextBox 1">
                  <a:extLst>
                    <a:ext uri="{FF2B5EF4-FFF2-40B4-BE49-F238E27FC236}">
                      <a16:creationId xmlns:a16="http://schemas.microsoft.com/office/drawing/2014/main" id="{E7E2F179-88B9-4EEF-BCD4-9FA1D91C0E1D}"/>
                    </a:ext>
                  </a:extLst>
                </p:cNvPr>
                <p:cNvSpPr txBox="1"/>
                <p:nvPr/>
              </p:nvSpPr>
              <p:spPr>
                <a:xfrm>
                  <a:off x="1085938" y="622941"/>
                  <a:ext cx="3096360" cy="1569660"/>
                </a:xfrm>
                <a:prstGeom prst="rect">
                  <a:avLst/>
                </a:prstGeom>
                <a:noFill/>
              </p:spPr>
              <p:txBody>
                <a:bodyPr wrap="square" rtlCol="0">
                  <a:spAutoFit/>
                </a:bodyPr>
                <a:lstStyle/>
                <a:p>
                  <a:r>
                    <a:rPr lang="en-US" sz="4950" b="1" dirty="0">
                      <a:solidFill>
                        <a:schemeClr val="bg1"/>
                      </a:solidFill>
                      <a:latin typeface="CF Three Dimensions Personal" pitchFamily="2" charset="0"/>
                    </a:rPr>
                    <a:t>Christ</a:t>
                  </a:r>
                </a:p>
                <a:p>
                  <a:r>
                    <a:rPr lang="en-US" sz="2100" dirty="0"/>
                    <a:t> </a:t>
                  </a:r>
                </a:p>
              </p:txBody>
            </p:sp>
            <p:sp>
              <p:nvSpPr>
                <p:cNvPr id="4" name="Oval 3">
                  <a:extLst>
                    <a:ext uri="{FF2B5EF4-FFF2-40B4-BE49-F238E27FC236}">
                      <a16:creationId xmlns:a16="http://schemas.microsoft.com/office/drawing/2014/main" id="{18016C26-892D-4A37-9929-54A8F0361C97}"/>
                    </a:ext>
                  </a:extLst>
                </p:cNvPr>
                <p:cNvSpPr/>
                <p:nvPr/>
              </p:nvSpPr>
              <p:spPr>
                <a:xfrm>
                  <a:off x="609600" y="249382"/>
                  <a:ext cx="3241964" cy="2286000"/>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8" name="Oval 7">
                <a:extLst>
                  <a:ext uri="{FF2B5EF4-FFF2-40B4-BE49-F238E27FC236}">
                    <a16:creationId xmlns:a16="http://schemas.microsoft.com/office/drawing/2014/main" id="{96E31172-B0AF-4D94-83F0-444A93E64E3E}"/>
                  </a:ext>
                </a:extLst>
              </p:cNvPr>
              <p:cNvSpPr/>
              <p:nvPr/>
            </p:nvSpPr>
            <p:spPr>
              <a:xfrm>
                <a:off x="682402" y="2535381"/>
                <a:ext cx="3241964" cy="4128655"/>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extBox 11">
                <a:extLst>
                  <a:ext uri="{FF2B5EF4-FFF2-40B4-BE49-F238E27FC236}">
                    <a16:creationId xmlns:a16="http://schemas.microsoft.com/office/drawing/2014/main" id="{4874F9B2-BCED-4061-9595-185F2A8E76A8}"/>
                  </a:ext>
                </a:extLst>
              </p:cNvPr>
              <p:cNvSpPr txBox="1"/>
              <p:nvPr/>
            </p:nvSpPr>
            <p:spPr>
              <a:xfrm>
                <a:off x="1710256" y="2572386"/>
                <a:ext cx="1177637" cy="492443"/>
              </a:xfrm>
              <a:prstGeom prst="rect">
                <a:avLst/>
              </a:prstGeom>
              <a:noFill/>
            </p:spPr>
            <p:txBody>
              <a:bodyPr wrap="square" rtlCol="0">
                <a:spAutoFit/>
              </a:bodyPr>
              <a:lstStyle/>
              <a:p>
                <a:pPr algn="ctr"/>
                <a:r>
                  <a:rPr lang="en-US" b="1" dirty="0">
                    <a:solidFill>
                      <a:schemeClr val="bg1"/>
                    </a:solidFill>
                  </a:rPr>
                  <a:t>Body</a:t>
                </a:r>
              </a:p>
            </p:txBody>
          </p:sp>
        </p:grpSp>
      </p:grpSp>
      <p:grpSp>
        <p:nvGrpSpPr>
          <p:cNvPr id="16" name="Group 15">
            <a:extLst>
              <a:ext uri="{FF2B5EF4-FFF2-40B4-BE49-F238E27FC236}">
                <a16:creationId xmlns:a16="http://schemas.microsoft.com/office/drawing/2014/main" id="{EB8382E4-111B-466F-80DC-F899B168DFDA}"/>
              </a:ext>
            </a:extLst>
          </p:cNvPr>
          <p:cNvGrpSpPr/>
          <p:nvPr/>
        </p:nvGrpSpPr>
        <p:grpSpPr>
          <a:xfrm>
            <a:off x="517072" y="2881935"/>
            <a:ext cx="5734053" cy="2536431"/>
            <a:chOff x="689429" y="2699580"/>
            <a:chExt cx="7645404" cy="3381908"/>
          </a:xfrm>
        </p:grpSpPr>
        <p:grpSp>
          <p:nvGrpSpPr>
            <p:cNvPr id="14" name="Group 13">
              <a:extLst>
                <a:ext uri="{FF2B5EF4-FFF2-40B4-BE49-F238E27FC236}">
                  <a16:creationId xmlns:a16="http://schemas.microsoft.com/office/drawing/2014/main" id="{A8FACFD5-36CE-41D6-BF7D-2C5E58FF9380}"/>
                </a:ext>
              </a:extLst>
            </p:cNvPr>
            <p:cNvGrpSpPr/>
            <p:nvPr/>
          </p:nvGrpSpPr>
          <p:grpSpPr>
            <a:xfrm>
              <a:off x="689429" y="2765063"/>
              <a:ext cx="7645404" cy="3316425"/>
              <a:chOff x="689429" y="2765063"/>
              <a:chExt cx="7645404" cy="3316425"/>
            </a:xfrm>
          </p:grpSpPr>
          <p:sp>
            <p:nvSpPr>
              <p:cNvPr id="5" name="Arrow: Curved Down 4">
                <a:extLst>
                  <a:ext uri="{FF2B5EF4-FFF2-40B4-BE49-F238E27FC236}">
                    <a16:creationId xmlns:a16="http://schemas.microsoft.com/office/drawing/2014/main" id="{78EDB068-EE52-4D32-897D-80195EFCD4F1}"/>
                  </a:ext>
                </a:extLst>
              </p:cNvPr>
              <p:cNvSpPr/>
              <p:nvPr/>
            </p:nvSpPr>
            <p:spPr>
              <a:xfrm>
                <a:off x="1295406" y="2765063"/>
                <a:ext cx="7039427" cy="1692728"/>
              </a:xfrm>
              <a:prstGeom prst="curvedDownArrow">
                <a:avLst>
                  <a:gd name="adj1" fmla="val 19936"/>
                  <a:gd name="adj2" fmla="val 58604"/>
                  <a:gd name="adj3" fmla="val 164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13" name="Graphic 12" descr="Man">
                <a:extLst>
                  <a:ext uri="{FF2B5EF4-FFF2-40B4-BE49-F238E27FC236}">
                    <a16:creationId xmlns:a16="http://schemas.microsoft.com/office/drawing/2014/main" id="{8E5F0EF8-96C8-4579-BFEF-3408F07F272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9429" y="4469082"/>
                <a:ext cx="1612406" cy="1612406"/>
              </a:xfrm>
              <a:prstGeom prst="rect">
                <a:avLst/>
              </a:prstGeom>
            </p:spPr>
          </p:pic>
        </p:grpSp>
        <p:sp>
          <p:nvSpPr>
            <p:cNvPr id="15" name="TextBox 14">
              <a:extLst>
                <a:ext uri="{FF2B5EF4-FFF2-40B4-BE49-F238E27FC236}">
                  <a16:creationId xmlns:a16="http://schemas.microsoft.com/office/drawing/2014/main" id="{75248C18-3B23-4EB3-ACB2-C1965A492B00}"/>
                </a:ext>
              </a:extLst>
            </p:cNvPr>
            <p:cNvSpPr txBox="1"/>
            <p:nvPr/>
          </p:nvSpPr>
          <p:spPr>
            <a:xfrm>
              <a:off x="2949560" y="2699580"/>
              <a:ext cx="2670629" cy="1354217"/>
            </a:xfrm>
            <a:prstGeom prst="rect">
              <a:avLst/>
            </a:prstGeom>
            <a:noFill/>
          </p:spPr>
          <p:txBody>
            <a:bodyPr wrap="square" rtlCol="0">
              <a:spAutoFit/>
            </a:bodyPr>
            <a:lstStyle/>
            <a:p>
              <a:pPr algn="ctr"/>
              <a:r>
                <a:rPr lang="en-US" sz="4500" b="1" u="sng" dirty="0">
                  <a:solidFill>
                    <a:schemeClr val="bg1"/>
                  </a:solidFill>
                  <a:latin typeface="CF Three Dimensions Personal" pitchFamily="2" charset="0"/>
                </a:rPr>
                <a:t>How</a:t>
              </a:r>
              <a:r>
                <a:rPr lang="en-US" sz="6000" b="1" u="sng" dirty="0">
                  <a:solidFill>
                    <a:schemeClr val="bg1"/>
                  </a:solidFill>
                  <a:latin typeface="3-D Sketch" panose="00000500000000000000" pitchFamily="50" charset="0"/>
                </a:rPr>
                <a:t>?</a:t>
              </a:r>
              <a:endParaRPr lang="en-US" sz="4500" b="1" u="sng" dirty="0">
                <a:solidFill>
                  <a:schemeClr val="bg1"/>
                </a:solidFill>
                <a:latin typeface="CF Three Dimensions Personal" pitchFamily="2" charset="0"/>
              </a:endParaRPr>
            </a:p>
          </p:txBody>
        </p:sp>
      </p:grpSp>
      <p:grpSp>
        <p:nvGrpSpPr>
          <p:cNvPr id="27" name="Group 26">
            <a:extLst>
              <a:ext uri="{FF2B5EF4-FFF2-40B4-BE49-F238E27FC236}">
                <a16:creationId xmlns:a16="http://schemas.microsoft.com/office/drawing/2014/main" id="{9D440E0E-D1E1-42FD-A2F7-313D7C7E85FB}"/>
              </a:ext>
            </a:extLst>
          </p:cNvPr>
          <p:cNvGrpSpPr/>
          <p:nvPr/>
        </p:nvGrpSpPr>
        <p:grpSpPr>
          <a:xfrm>
            <a:off x="5056348" y="4125368"/>
            <a:ext cx="1615530" cy="1570659"/>
            <a:chOff x="6741797" y="4357490"/>
            <a:chExt cx="2154040" cy="2094212"/>
          </a:xfrm>
        </p:grpSpPr>
        <p:pic>
          <p:nvPicPr>
            <p:cNvPr id="18" name="Picture 17">
              <a:extLst>
                <a:ext uri="{FF2B5EF4-FFF2-40B4-BE49-F238E27FC236}">
                  <a16:creationId xmlns:a16="http://schemas.microsoft.com/office/drawing/2014/main" id="{D693A9FE-C749-4EDE-B640-DBC6D539AC1C}"/>
                </a:ext>
              </a:extLst>
            </p:cNvPr>
            <p:cNvPicPr>
              <a:picLocks noChangeAspect="1"/>
            </p:cNvPicPr>
            <p:nvPr/>
          </p:nvPicPr>
          <p:blipFill>
            <a:blip r:embed="rId7"/>
            <a:stretch>
              <a:fillRect/>
            </a:stretch>
          </p:blipFill>
          <p:spPr>
            <a:xfrm>
              <a:off x="7113228" y="5531614"/>
              <a:ext cx="1437525" cy="920088"/>
            </a:xfrm>
            <a:prstGeom prst="rect">
              <a:avLst/>
            </a:prstGeom>
          </p:spPr>
        </p:pic>
        <p:sp>
          <p:nvSpPr>
            <p:cNvPr id="17" name="Rectangle 16">
              <a:extLst>
                <a:ext uri="{FF2B5EF4-FFF2-40B4-BE49-F238E27FC236}">
                  <a16:creationId xmlns:a16="http://schemas.microsoft.com/office/drawing/2014/main" id="{4CC28D9D-B5C8-4CD1-9968-2A63550EC88B}"/>
                </a:ext>
              </a:extLst>
            </p:cNvPr>
            <p:cNvSpPr/>
            <p:nvPr/>
          </p:nvSpPr>
          <p:spPr>
            <a:xfrm>
              <a:off x="6741797" y="4357490"/>
              <a:ext cx="2154040" cy="1231107"/>
            </a:xfrm>
            <a:prstGeom prst="rect">
              <a:avLst/>
            </a:prstGeom>
          </p:spPr>
          <p:txBody>
            <a:bodyPr wrap="square">
              <a:spAutoFit/>
            </a:bodyPr>
            <a:lstStyle/>
            <a:p>
              <a:pPr lvl="0" algn="ctr"/>
              <a:r>
                <a:rPr lang="en-US" sz="2700" b="1" dirty="0">
                  <a:solidFill>
                    <a:prstClr val="black"/>
                  </a:solidFill>
                  <a:latin typeface="CF Three Dimensions Personal" pitchFamily="2" charset="0"/>
                </a:rPr>
                <a:t>One </a:t>
              </a:r>
            </a:p>
            <a:p>
              <a:pPr lvl="0" algn="ctr"/>
              <a:r>
                <a:rPr lang="en-US" sz="2700" b="1" dirty="0">
                  <a:solidFill>
                    <a:prstClr val="black"/>
                  </a:solidFill>
                  <a:latin typeface="CF Three Dimensions Personal" pitchFamily="2" charset="0"/>
                </a:rPr>
                <a:t>Church</a:t>
              </a:r>
            </a:p>
          </p:txBody>
        </p:sp>
      </p:grpSp>
      <p:sp>
        <p:nvSpPr>
          <p:cNvPr id="19" name="TextBox 18">
            <a:extLst>
              <a:ext uri="{FF2B5EF4-FFF2-40B4-BE49-F238E27FC236}">
                <a16:creationId xmlns:a16="http://schemas.microsoft.com/office/drawing/2014/main" id="{3800821F-04B6-42C4-BE42-0AF2DF2A7C89}"/>
              </a:ext>
            </a:extLst>
          </p:cNvPr>
          <p:cNvSpPr txBox="1"/>
          <p:nvPr/>
        </p:nvSpPr>
        <p:spPr>
          <a:xfrm>
            <a:off x="105084" y="2623760"/>
            <a:ext cx="1615530" cy="1569660"/>
          </a:xfrm>
          <a:prstGeom prst="rect">
            <a:avLst/>
          </a:prstGeom>
          <a:noFill/>
        </p:spPr>
        <p:txBody>
          <a:bodyPr wrap="square" rtlCol="0">
            <a:spAutoFit/>
          </a:bodyPr>
          <a:lstStyle/>
          <a:p>
            <a:r>
              <a:rPr lang="en-US" sz="2400" b="1" dirty="0">
                <a:solidFill>
                  <a:schemeClr val="bg1"/>
                </a:solidFill>
                <a:latin typeface="Source Sans Pro" panose="020B0503030403020204" pitchFamily="34" charset="0"/>
              </a:rPr>
              <a:t>Through </a:t>
            </a:r>
          </a:p>
          <a:p>
            <a:r>
              <a:rPr lang="en-US" sz="2400" b="1" dirty="0">
                <a:solidFill>
                  <a:schemeClr val="bg1"/>
                </a:solidFill>
                <a:latin typeface="Source Sans Pro" panose="020B0503030403020204" pitchFamily="34" charset="0"/>
              </a:rPr>
              <a:t>Faith </a:t>
            </a:r>
          </a:p>
          <a:p>
            <a:r>
              <a:rPr lang="en-US" sz="2400" dirty="0">
                <a:solidFill>
                  <a:schemeClr val="bg1"/>
                </a:solidFill>
                <a:latin typeface="Source Sans Pro" panose="020B0503030403020204" pitchFamily="34" charset="0"/>
              </a:rPr>
              <a:t>Eph. </a:t>
            </a:r>
          </a:p>
          <a:p>
            <a:r>
              <a:rPr lang="en-US" sz="2400" dirty="0">
                <a:solidFill>
                  <a:schemeClr val="bg1"/>
                </a:solidFill>
                <a:latin typeface="Source Sans Pro" panose="020B0503030403020204" pitchFamily="34" charset="0"/>
              </a:rPr>
              <a:t>2:8-9</a:t>
            </a:r>
            <a:endParaRPr lang="en-US" sz="2100" dirty="0">
              <a:solidFill>
                <a:schemeClr val="bg1"/>
              </a:solidFill>
              <a:latin typeface="Source Sans Pro" panose="020B0503030403020204" pitchFamily="34" charset="0"/>
            </a:endParaRPr>
          </a:p>
        </p:txBody>
      </p:sp>
      <p:sp>
        <p:nvSpPr>
          <p:cNvPr id="21" name="Rectangle 20">
            <a:extLst>
              <a:ext uri="{FF2B5EF4-FFF2-40B4-BE49-F238E27FC236}">
                <a16:creationId xmlns:a16="http://schemas.microsoft.com/office/drawing/2014/main" id="{C5F9C99B-142D-4E75-917D-E08356BE226F}"/>
              </a:ext>
            </a:extLst>
          </p:cNvPr>
          <p:cNvSpPr/>
          <p:nvPr/>
        </p:nvSpPr>
        <p:spPr>
          <a:xfrm>
            <a:off x="2348805" y="3829684"/>
            <a:ext cx="1366404" cy="1384995"/>
          </a:xfrm>
          <a:prstGeom prst="rect">
            <a:avLst/>
          </a:prstGeom>
        </p:spPr>
        <p:txBody>
          <a:bodyPr wrap="square">
            <a:spAutoFit/>
          </a:bodyPr>
          <a:lstStyle/>
          <a:p>
            <a:pPr lvl="0"/>
            <a:r>
              <a:rPr lang="en-US" sz="2100" dirty="0">
                <a:solidFill>
                  <a:prstClr val="black"/>
                </a:solidFill>
                <a:latin typeface="Source Sans Pro" panose="020B0503030403020204" pitchFamily="34" charset="0"/>
              </a:rPr>
              <a:t>Love</a:t>
            </a:r>
          </a:p>
          <a:p>
            <a:pPr lvl="0"/>
            <a:r>
              <a:rPr lang="en-US" sz="2100" dirty="0">
                <a:solidFill>
                  <a:prstClr val="black"/>
                </a:solidFill>
                <a:latin typeface="Source Sans Pro" panose="020B0503030403020204" pitchFamily="34" charset="0"/>
              </a:rPr>
              <a:t>Grace</a:t>
            </a:r>
          </a:p>
          <a:p>
            <a:pPr lvl="0"/>
            <a:r>
              <a:rPr lang="en-US" sz="2100" dirty="0">
                <a:solidFill>
                  <a:prstClr val="black"/>
                </a:solidFill>
                <a:latin typeface="Source Sans Pro" panose="020B0503030403020204" pitchFamily="34" charset="0"/>
              </a:rPr>
              <a:t>Mercy</a:t>
            </a:r>
          </a:p>
          <a:p>
            <a:pPr lvl="0"/>
            <a:r>
              <a:rPr lang="en-US" sz="2100" dirty="0">
                <a:solidFill>
                  <a:prstClr val="black"/>
                </a:solidFill>
                <a:latin typeface="Source Sans Pro" panose="020B0503030403020204" pitchFamily="34" charset="0"/>
              </a:rPr>
              <a:t>Sacrifice</a:t>
            </a:r>
          </a:p>
        </p:txBody>
      </p:sp>
      <p:sp>
        <p:nvSpPr>
          <p:cNvPr id="32" name="TextBox 31">
            <a:extLst>
              <a:ext uri="{FF2B5EF4-FFF2-40B4-BE49-F238E27FC236}">
                <a16:creationId xmlns:a16="http://schemas.microsoft.com/office/drawing/2014/main" id="{B4661B10-FA6D-4F1B-A04C-1AB4E7554F7E}"/>
              </a:ext>
            </a:extLst>
          </p:cNvPr>
          <p:cNvSpPr txBox="1"/>
          <p:nvPr/>
        </p:nvSpPr>
        <p:spPr>
          <a:xfrm>
            <a:off x="2386775" y="1410405"/>
            <a:ext cx="1717646" cy="1431161"/>
          </a:xfrm>
          <a:prstGeom prst="rect">
            <a:avLst/>
          </a:prstGeom>
          <a:noFill/>
        </p:spPr>
        <p:txBody>
          <a:bodyPr wrap="square" rtlCol="0">
            <a:spAutoFit/>
          </a:bodyPr>
          <a:lstStyle/>
          <a:p>
            <a:r>
              <a:rPr lang="en-US" sz="2400" b="1" dirty="0">
                <a:solidFill>
                  <a:schemeClr val="bg1"/>
                </a:solidFill>
                <a:latin typeface="Source Sans Pro" panose="020B0503030403020204" pitchFamily="34" charset="0"/>
              </a:rPr>
              <a:t>Obedience</a:t>
            </a:r>
          </a:p>
          <a:p>
            <a:r>
              <a:rPr lang="en-US" sz="2100" dirty="0">
                <a:solidFill>
                  <a:schemeClr val="bg1"/>
                </a:solidFill>
                <a:latin typeface="Source Sans Pro" panose="020B0503030403020204" pitchFamily="34" charset="0"/>
              </a:rPr>
              <a:t>Acts 2:36-38</a:t>
            </a:r>
          </a:p>
          <a:p>
            <a:r>
              <a:rPr lang="en-US" sz="2100" dirty="0">
                <a:solidFill>
                  <a:schemeClr val="bg1"/>
                </a:solidFill>
                <a:latin typeface="Source Sans Pro" panose="020B0503030403020204" pitchFamily="34" charset="0"/>
              </a:rPr>
              <a:t>2:40 - 41</a:t>
            </a:r>
          </a:p>
          <a:p>
            <a:r>
              <a:rPr lang="en-US" sz="2100" dirty="0">
                <a:solidFill>
                  <a:schemeClr val="bg1"/>
                </a:solidFill>
                <a:latin typeface="Source Sans Pro" panose="020B0503030403020204" pitchFamily="34" charset="0"/>
              </a:rPr>
              <a:t>2:47</a:t>
            </a:r>
          </a:p>
        </p:txBody>
      </p:sp>
      <p:sp>
        <p:nvSpPr>
          <p:cNvPr id="26" name="Rectangle 25">
            <a:extLst>
              <a:ext uri="{FF2B5EF4-FFF2-40B4-BE49-F238E27FC236}">
                <a16:creationId xmlns:a16="http://schemas.microsoft.com/office/drawing/2014/main" id="{063A99EC-ECF8-4DCA-AF1A-B6989D287AD1}"/>
              </a:ext>
            </a:extLst>
          </p:cNvPr>
          <p:cNvSpPr/>
          <p:nvPr/>
        </p:nvSpPr>
        <p:spPr>
          <a:xfrm>
            <a:off x="4012674" y="3122298"/>
            <a:ext cx="3933898" cy="715581"/>
          </a:xfrm>
          <a:prstGeom prst="rect">
            <a:avLst/>
          </a:prstGeom>
        </p:spPr>
        <p:txBody>
          <a:bodyPr wrap="square">
            <a:spAutoFit/>
          </a:bodyPr>
          <a:lstStyle/>
          <a:p>
            <a:r>
              <a:rPr lang="en-US" sz="4050" dirty="0">
                <a:solidFill>
                  <a:srgbClr val="EF755F">
                    <a:lumMod val="75000"/>
                  </a:srgbClr>
                </a:solidFill>
                <a:highlight>
                  <a:srgbClr val="FFFF00"/>
                </a:highlight>
                <a:latin typeface="HammersmithOne" panose="02010703030501060504" pitchFamily="2" charset="0"/>
              </a:rPr>
              <a:t>GOD ADDS YOU </a:t>
            </a:r>
            <a:endParaRPr lang="en-US" sz="1500" dirty="0">
              <a:highlight>
                <a:srgbClr val="FFFF00"/>
              </a:highlight>
            </a:endParaRPr>
          </a:p>
        </p:txBody>
      </p:sp>
      <p:grpSp>
        <p:nvGrpSpPr>
          <p:cNvPr id="24" name="Group 23">
            <a:extLst>
              <a:ext uri="{FF2B5EF4-FFF2-40B4-BE49-F238E27FC236}">
                <a16:creationId xmlns:a16="http://schemas.microsoft.com/office/drawing/2014/main" id="{C384CBA4-F834-48F0-B416-2D209E08A363}"/>
              </a:ext>
            </a:extLst>
          </p:cNvPr>
          <p:cNvGrpSpPr/>
          <p:nvPr/>
        </p:nvGrpSpPr>
        <p:grpSpPr>
          <a:xfrm>
            <a:off x="4082261" y="929424"/>
            <a:ext cx="4859222" cy="4841176"/>
            <a:chOff x="872127" y="1544262"/>
            <a:chExt cx="8575318" cy="4525615"/>
          </a:xfrm>
        </p:grpSpPr>
        <p:sp>
          <p:nvSpPr>
            <p:cNvPr id="37" name="Rectangle: Folded Corner 36">
              <a:extLst>
                <a:ext uri="{FF2B5EF4-FFF2-40B4-BE49-F238E27FC236}">
                  <a16:creationId xmlns:a16="http://schemas.microsoft.com/office/drawing/2014/main" id="{CAFE10FE-FB8E-4280-9116-5B43E076AD9F}"/>
                </a:ext>
              </a:extLst>
            </p:cNvPr>
            <p:cNvSpPr/>
            <p:nvPr/>
          </p:nvSpPr>
          <p:spPr>
            <a:xfrm>
              <a:off x="872127" y="1544262"/>
              <a:ext cx="8575318" cy="4525615"/>
            </a:xfrm>
            <a:prstGeom prst="foldedCorner">
              <a:avLst/>
            </a:prstGeom>
            <a:solidFill>
              <a:srgbClr val="00C6BB"/>
            </a:solidFill>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700" dirty="0">
                <a:latin typeface="Source Sans Pro" panose="020B0503030403020204" pitchFamily="34" charset="0"/>
              </a:endParaRPr>
            </a:p>
          </p:txBody>
        </p:sp>
        <p:sp>
          <p:nvSpPr>
            <p:cNvPr id="38" name="TextBox 37">
              <a:extLst>
                <a:ext uri="{FF2B5EF4-FFF2-40B4-BE49-F238E27FC236}">
                  <a16:creationId xmlns:a16="http://schemas.microsoft.com/office/drawing/2014/main" id="{32B57E99-068A-4120-A024-33071949FE3B}"/>
                </a:ext>
              </a:extLst>
            </p:cNvPr>
            <p:cNvSpPr txBox="1"/>
            <p:nvPr/>
          </p:nvSpPr>
          <p:spPr>
            <a:xfrm>
              <a:off x="1147310" y="1766261"/>
              <a:ext cx="7305512" cy="3236792"/>
            </a:xfrm>
            <a:prstGeom prst="rect">
              <a:avLst/>
            </a:prstGeom>
            <a:noFill/>
          </p:spPr>
          <p:txBody>
            <a:bodyPr wrap="square" rtlCol="0">
              <a:spAutoFit/>
            </a:bodyPr>
            <a:lstStyle/>
            <a:p>
              <a:pPr lvl="0"/>
              <a:r>
                <a:rPr lang="en-US" sz="2700" b="1" u="sng" dirty="0">
                  <a:solidFill>
                    <a:schemeClr val="bg1"/>
                  </a:solidFill>
                  <a:latin typeface="Source Sans Pro" panose="020B0503030403020204" pitchFamily="34" charset="0"/>
                </a:rPr>
                <a:t>1 Corinthians 12:12-13a</a:t>
              </a:r>
            </a:p>
            <a:p>
              <a:pPr lvl="0"/>
              <a:r>
                <a:rPr lang="en-US" sz="2400" i="1" dirty="0">
                  <a:solidFill>
                    <a:schemeClr val="bg1"/>
                  </a:solidFill>
                  <a:latin typeface="Source Sans Pro" panose="020B0503030403020204" pitchFamily="34" charset="0"/>
                </a:rPr>
                <a:t>“For as the body is one and has many members, but all the members of that one body, being many, are one body, so also is Christ. For by one Spirit </a:t>
              </a:r>
              <a:r>
                <a:rPr lang="en-US" sz="2400" b="1" i="1" dirty="0">
                  <a:solidFill>
                    <a:schemeClr val="bg1"/>
                  </a:solidFill>
                  <a:latin typeface="Source Sans Pro" panose="020B0503030403020204" pitchFamily="34" charset="0"/>
                </a:rPr>
                <a:t>we were all baptized INTO one body</a:t>
              </a:r>
              <a:r>
                <a:rPr lang="en-US" sz="2400" i="1" dirty="0">
                  <a:solidFill>
                    <a:schemeClr val="bg1"/>
                  </a:solidFill>
                  <a:latin typeface="Source Sans Pro" panose="020B0503030403020204" pitchFamily="34" charset="0"/>
                </a:rPr>
                <a:t>—whether Jews or Greeks, whether slaves or free…”</a:t>
              </a:r>
              <a:endParaRPr lang="en-US" sz="1200" i="1" dirty="0"/>
            </a:p>
          </p:txBody>
        </p:sp>
      </p:grpSp>
      <p:pic>
        <p:nvPicPr>
          <p:cNvPr id="6" name="Picture 5" descr="A close up of a sign&#10;&#10;Description generated with high confidence">
            <a:extLst>
              <a:ext uri="{FF2B5EF4-FFF2-40B4-BE49-F238E27FC236}">
                <a16:creationId xmlns:a16="http://schemas.microsoft.com/office/drawing/2014/main" id="{0851B313-E23C-3B07-AEF7-17F9065597DB}"/>
              </a:ext>
            </a:extLst>
          </p:cNvPr>
          <p:cNvPicPr>
            <a:picLocks noChangeAspect="1"/>
          </p:cNvPicPr>
          <p:nvPr/>
        </p:nvPicPr>
        <p:blipFill>
          <a:blip r:embed="rId8"/>
          <a:stretch>
            <a:fillRect/>
          </a:stretch>
        </p:blipFill>
        <p:spPr>
          <a:xfrm>
            <a:off x="7528471" y="5956394"/>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1407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32"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6820" y="0"/>
            <a:ext cx="9150820" cy="6858000"/>
          </a:xfrm>
          <a:prstGeom prst="rect">
            <a:avLst/>
          </a:prstGeom>
        </p:spPr>
      </p:pic>
      <p:sp>
        <p:nvSpPr>
          <p:cNvPr id="22" name="TextBox 21">
            <a:extLst>
              <a:ext uri="{FF2B5EF4-FFF2-40B4-BE49-F238E27FC236}">
                <a16:creationId xmlns:a16="http://schemas.microsoft.com/office/drawing/2014/main" id="{8F1405FF-C25B-498E-A55D-A53EDBEF1363}"/>
              </a:ext>
            </a:extLst>
          </p:cNvPr>
          <p:cNvSpPr txBox="1"/>
          <p:nvPr/>
        </p:nvSpPr>
        <p:spPr>
          <a:xfrm>
            <a:off x="4343400" y="2260023"/>
            <a:ext cx="3356264" cy="300082"/>
          </a:xfrm>
          <a:prstGeom prst="rect">
            <a:avLst/>
          </a:prstGeom>
          <a:noFill/>
        </p:spPr>
        <p:txBody>
          <a:bodyPr wrap="square" rtlCol="0">
            <a:spAutoFit/>
          </a:bodyPr>
          <a:lstStyle/>
          <a:p>
            <a:endParaRPr lang="en-US" sz="1350" dirty="0"/>
          </a:p>
        </p:txBody>
      </p:sp>
      <p:grpSp>
        <p:nvGrpSpPr>
          <p:cNvPr id="31" name="Group 30">
            <a:extLst>
              <a:ext uri="{FF2B5EF4-FFF2-40B4-BE49-F238E27FC236}">
                <a16:creationId xmlns:a16="http://schemas.microsoft.com/office/drawing/2014/main" id="{019793FE-909D-4756-973B-FCD7AFFC1973}"/>
              </a:ext>
            </a:extLst>
          </p:cNvPr>
          <p:cNvGrpSpPr/>
          <p:nvPr/>
        </p:nvGrpSpPr>
        <p:grpSpPr>
          <a:xfrm>
            <a:off x="4593775" y="1044286"/>
            <a:ext cx="2681849" cy="4810991"/>
            <a:chOff x="609600" y="249382"/>
            <a:chExt cx="3575798" cy="6414654"/>
          </a:xfrm>
        </p:grpSpPr>
        <p:sp>
          <p:nvSpPr>
            <p:cNvPr id="10" name="TextBox 9">
              <a:extLst>
                <a:ext uri="{FF2B5EF4-FFF2-40B4-BE49-F238E27FC236}">
                  <a16:creationId xmlns:a16="http://schemas.microsoft.com/office/drawing/2014/main" id="{FA87157B-882A-45AB-BF59-6C1569DD153C}"/>
                </a:ext>
              </a:extLst>
            </p:cNvPr>
            <p:cNvSpPr txBox="1"/>
            <p:nvPr/>
          </p:nvSpPr>
          <p:spPr>
            <a:xfrm>
              <a:off x="1641762" y="260749"/>
              <a:ext cx="1177637" cy="492443"/>
            </a:xfrm>
            <a:prstGeom prst="rect">
              <a:avLst/>
            </a:prstGeom>
            <a:noFill/>
          </p:spPr>
          <p:txBody>
            <a:bodyPr wrap="square" rtlCol="0">
              <a:spAutoFit/>
            </a:bodyPr>
            <a:lstStyle/>
            <a:p>
              <a:pPr algn="ctr"/>
              <a:r>
                <a:rPr lang="en-US" b="1" dirty="0">
                  <a:solidFill>
                    <a:schemeClr val="bg1"/>
                  </a:solidFill>
                </a:rPr>
                <a:t>Head</a:t>
              </a:r>
            </a:p>
          </p:txBody>
        </p:sp>
        <p:grpSp>
          <p:nvGrpSpPr>
            <p:cNvPr id="30" name="Group 29">
              <a:extLst>
                <a:ext uri="{FF2B5EF4-FFF2-40B4-BE49-F238E27FC236}">
                  <a16:creationId xmlns:a16="http://schemas.microsoft.com/office/drawing/2014/main" id="{08E42CEC-0EAC-4F9A-AB14-ACC8DABC7146}"/>
                </a:ext>
              </a:extLst>
            </p:cNvPr>
            <p:cNvGrpSpPr/>
            <p:nvPr/>
          </p:nvGrpSpPr>
          <p:grpSpPr>
            <a:xfrm>
              <a:off x="609600" y="249382"/>
              <a:ext cx="3575798" cy="6414654"/>
              <a:chOff x="609600" y="249382"/>
              <a:chExt cx="3575798" cy="6414654"/>
            </a:xfrm>
          </p:grpSpPr>
          <p:grpSp>
            <p:nvGrpSpPr>
              <p:cNvPr id="11" name="Group 10">
                <a:extLst>
                  <a:ext uri="{FF2B5EF4-FFF2-40B4-BE49-F238E27FC236}">
                    <a16:creationId xmlns:a16="http://schemas.microsoft.com/office/drawing/2014/main" id="{68D93F86-072F-4DE4-BF2C-82D62EC08C8D}"/>
                  </a:ext>
                </a:extLst>
              </p:cNvPr>
              <p:cNvGrpSpPr/>
              <p:nvPr/>
            </p:nvGrpSpPr>
            <p:grpSpPr>
              <a:xfrm>
                <a:off x="609600" y="249382"/>
                <a:ext cx="3575798" cy="2286000"/>
                <a:chOff x="609600" y="249382"/>
                <a:chExt cx="3575798" cy="2286000"/>
              </a:xfrm>
            </p:grpSpPr>
            <p:sp>
              <p:nvSpPr>
                <p:cNvPr id="2" name="TextBox 1">
                  <a:extLst>
                    <a:ext uri="{FF2B5EF4-FFF2-40B4-BE49-F238E27FC236}">
                      <a16:creationId xmlns:a16="http://schemas.microsoft.com/office/drawing/2014/main" id="{E7E2F179-88B9-4EEF-BCD4-9FA1D91C0E1D}"/>
                    </a:ext>
                  </a:extLst>
                </p:cNvPr>
                <p:cNvSpPr txBox="1"/>
                <p:nvPr/>
              </p:nvSpPr>
              <p:spPr>
                <a:xfrm>
                  <a:off x="1089039" y="751977"/>
                  <a:ext cx="3096359" cy="1569660"/>
                </a:xfrm>
                <a:prstGeom prst="rect">
                  <a:avLst/>
                </a:prstGeom>
                <a:noFill/>
              </p:spPr>
              <p:txBody>
                <a:bodyPr wrap="square" rtlCol="0">
                  <a:spAutoFit/>
                </a:bodyPr>
                <a:lstStyle/>
                <a:p>
                  <a:r>
                    <a:rPr lang="en-US" sz="4950" b="1" dirty="0">
                      <a:solidFill>
                        <a:schemeClr val="bg1"/>
                      </a:solidFill>
                      <a:latin typeface="CF Three Dimensions Personal" pitchFamily="2" charset="0"/>
                    </a:rPr>
                    <a:t>Christ</a:t>
                  </a:r>
                </a:p>
                <a:p>
                  <a:r>
                    <a:rPr lang="en-US" sz="2100" dirty="0"/>
                    <a:t> </a:t>
                  </a:r>
                </a:p>
              </p:txBody>
            </p:sp>
            <p:sp>
              <p:nvSpPr>
                <p:cNvPr id="4" name="Oval 3">
                  <a:extLst>
                    <a:ext uri="{FF2B5EF4-FFF2-40B4-BE49-F238E27FC236}">
                      <a16:creationId xmlns:a16="http://schemas.microsoft.com/office/drawing/2014/main" id="{18016C26-892D-4A37-9929-54A8F0361C97}"/>
                    </a:ext>
                  </a:extLst>
                </p:cNvPr>
                <p:cNvSpPr/>
                <p:nvPr/>
              </p:nvSpPr>
              <p:spPr>
                <a:xfrm>
                  <a:off x="609600" y="249382"/>
                  <a:ext cx="3241964" cy="2286000"/>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8" name="Oval 7">
                <a:extLst>
                  <a:ext uri="{FF2B5EF4-FFF2-40B4-BE49-F238E27FC236}">
                    <a16:creationId xmlns:a16="http://schemas.microsoft.com/office/drawing/2014/main" id="{96E31172-B0AF-4D94-83F0-444A93E64E3E}"/>
                  </a:ext>
                </a:extLst>
              </p:cNvPr>
              <p:cNvSpPr/>
              <p:nvPr/>
            </p:nvSpPr>
            <p:spPr>
              <a:xfrm>
                <a:off x="682402" y="2535381"/>
                <a:ext cx="3241964" cy="4128655"/>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grpSp>
        <p:nvGrpSpPr>
          <p:cNvPr id="16" name="Group 15">
            <a:extLst>
              <a:ext uri="{FF2B5EF4-FFF2-40B4-BE49-F238E27FC236}">
                <a16:creationId xmlns:a16="http://schemas.microsoft.com/office/drawing/2014/main" id="{EB8382E4-111B-466F-80DC-F899B168DFDA}"/>
              </a:ext>
            </a:extLst>
          </p:cNvPr>
          <p:cNvGrpSpPr/>
          <p:nvPr/>
        </p:nvGrpSpPr>
        <p:grpSpPr>
          <a:xfrm>
            <a:off x="493009" y="2931047"/>
            <a:ext cx="5809486" cy="2643729"/>
            <a:chOff x="657345" y="2765062"/>
            <a:chExt cx="7745981" cy="3524972"/>
          </a:xfrm>
        </p:grpSpPr>
        <p:grpSp>
          <p:nvGrpSpPr>
            <p:cNvPr id="14" name="Group 13">
              <a:extLst>
                <a:ext uri="{FF2B5EF4-FFF2-40B4-BE49-F238E27FC236}">
                  <a16:creationId xmlns:a16="http://schemas.microsoft.com/office/drawing/2014/main" id="{A8FACFD5-36CE-41D6-BF7D-2C5E58FF9380}"/>
                </a:ext>
              </a:extLst>
            </p:cNvPr>
            <p:cNvGrpSpPr/>
            <p:nvPr/>
          </p:nvGrpSpPr>
          <p:grpSpPr>
            <a:xfrm>
              <a:off x="657345" y="2765062"/>
              <a:ext cx="7745981" cy="3524972"/>
              <a:chOff x="657345" y="2765062"/>
              <a:chExt cx="7745981" cy="3524972"/>
            </a:xfrm>
          </p:grpSpPr>
          <p:sp>
            <p:nvSpPr>
              <p:cNvPr id="5" name="Arrow: Curved Down 4">
                <a:extLst>
                  <a:ext uri="{FF2B5EF4-FFF2-40B4-BE49-F238E27FC236}">
                    <a16:creationId xmlns:a16="http://schemas.microsoft.com/office/drawing/2014/main" id="{78EDB068-EE52-4D32-897D-80195EFCD4F1}"/>
                  </a:ext>
                </a:extLst>
              </p:cNvPr>
              <p:cNvSpPr/>
              <p:nvPr/>
            </p:nvSpPr>
            <p:spPr>
              <a:xfrm>
                <a:off x="1295406" y="2765062"/>
                <a:ext cx="7107920" cy="1911361"/>
              </a:xfrm>
              <a:prstGeom prst="curvedDownArrow">
                <a:avLst>
                  <a:gd name="adj1" fmla="val 14934"/>
                  <a:gd name="adj2" fmla="val 56593"/>
                  <a:gd name="adj3" fmla="val 147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13" name="Graphic 12" descr="Man">
                <a:extLst>
                  <a:ext uri="{FF2B5EF4-FFF2-40B4-BE49-F238E27FC236}">
                    <a16:creationId xmlns:a16="http://schemas.microsoft.com/office/drawing/2014/main" id="{8E5F0EF8-96C8-4579-BFEF-3408F07F272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7345" y="4677628"/>
                <a:ext cx="1612406" cy="1612406"/>
              </a:xfrm>
              <a:prstGeom prst="rect">
                <a:avLst/>
              </a:prstGeom>
            </p:spPr>
          </p:pic>
        </p:grpSp>
        <p:sp>
          <p:nvSpPr>
            <p:cNvPr id="15" name="TextBox 14">
              <a:extLst>
                <a:ext uri="{FF2B5EF4-FFF2-40B4-BE49-F238E27FC236}">
                  <a16:creationId xmlns:a16="http://schemas.microsoft.com/office/drawing/2014/main" id="{75248C18-3B23-4EB3-ACB2-C1965A492B00}"/>
                </a:ext>
              </a:extLst>
            </p:cNvPr>
            <p:cNvSpPr txBox="1"/>
            <p:nvPr/>
          </p:nvSpPr>
          <p:spPr>
            <a:xfrm>
              <a:off x="3011310" y="2890665"/>
              <a:ext cx="2670629" cy="1354217"/>
            </a:xfrm>
            <a:prstGeom prst="rect">
              <a:avLst/>
            </a:prstGeom>
            <a:noFill/>
          </p:spPr>
          <p:txBody>
            <a:bodyPr wrap="square" rtlCol="0">
              <a:spAutoFit/>
            </a:bodyPr>
            <a:lstStyle/>
            <a:p>
              <a:pPr algn="ctr"/>
              <a:r>
                <a:rPr lang="en-US" sz="4500" b="1" u="sng" dirty="0">
                  <a:solidFill>
                    <a:schemeClr val="bg1"/>
                  </a:solidFill>
                  <a:latin typeface="CF Three Dimensions Personal" pitchFamily="2" charset="0"/>
                </a:rPr>
                <a:t>How</a:t>
              </a:r>
              <a:r>
                <a:rPr lang="en-US" sz="6000" b="1" u="sng" dirty="0">
                  <a:solidFill>
                    <a:schemeClr val="bg1"/>
                  </a:solidFill>
                  <a:latin typeface="3-D Sketch" panose="00000500000000000000" pitchFamily="50" charset="0"/>
                </a:rPr>
                <a:t>?</a:t>
              </a:r>
              <a:endParaRPr lang="en-US" sz="4500" b="1" u="sng" dirty="0">
                <a:solidFill>
                  <a:schemeClr val="bg1"/>
                </a:solidFill>
                <a:latin typeface="CF Three Dimensions Personal" pitchFamily="2" charset="0"/>
              </a:endParaRPr>
            </a:p>
          </p:txBody>
        </p:sp>
      </p:grpSp>
      <p:sp>
        <p:nvSpPr>
          <p:cNvPr id="17" name="Rectangle 16">
            <a:extLst>
              <a:ext uri="{FF2B5EF4-FFF2-40B4-BE49-F238E27FC236}">
                <a16:creationId xmlns:a16="http://schemas.microsoft.com/office/drawing/2014/main" id="{4CC28D9D-B5C8-4CD1-9968-2A63550EC88B}"/>
              </a:ext>
            </a:extLst>
          </p:cNvPr>
          <p:cNvSpPr/>
          <p:nvPr/>
        </p:nvSpPr>
        <p:spPr>
          <a:xfrm>
            <a:off x="5056348" y="4558501"/>
            <a:ext cx="1615530" cy="923330"/>
          </a:xfrm>
          <a:prstGeom prst="rect">
            <a:avLst/>
          </a:prstGeom>
        </p:spPr>
        <p:txBody>
          <a:bodyPr wrap="square">
            <a:spAutoFit/>
          </a:bodyPr>
          <a:lstStyle/>
          <a:p>
            <a:pPr lvl="0" algn="ctr"/>
            <a:r>
              <a:rPr lang="en-US" sz="2700" b="1" dirty="0">
                <a:solidFill>
                  <a:prstClr val="black"/>
                </a:solidFill>
                <a:latin typeface="CF Three Dimensions Personal" pitchFamily="2" charset="0"/>
              </a:rPr>
              <a:t>a local</a:t>
            </a:r>
          </a:p>
          <a:p>
            <a:pPr lvl="0" algn="ctr"/>
            <a:r>
              <a:rPr lang="en-US" sz="2700" b="1" dirty="0">
                <a:solidFill>
                  <a:prstClr val="black"/>
                </a:solidFill>
                <a:latin typeface="CF Three Dimensions Personal" pitchFamily="2" charset="0"/>
              </a:rPr>
              <a:t>church</a:t>
            </a:r>
          </a:p>
        </p:txBody>
      </p:sp>
      <p:sp>
        <p:nvSpPr>
          <p:cNvPr id="19" name="TextBox 18">
            <a:extLst>
              <a:ext uri="{FF2B5EF4-FFF2-40B4-BE49-F238E27FC236}">
                <a16:creationId xmlns:a16="http://schemas.microsoft.com/office/drawing/2014/main" id="{3800821F-04B6-42C4-BE42-0AF2DF2A7C89}"/>
              </a:ext>
            </a:extLst>
          </p:cNvPr>
          <p:cNvSpPr txBox="1"/>
          <p:nvPr/>
        </p:nvSpPr>
        <p:spPr>
          <a:xfrm>
            <a:off x="1448408" y="1442590"/>
            <a:ext cx="3199968" cy="1338828"/>
          </a:xfrm>
          <a:prstGeom prst="rect">
            <a:avLst/>
          </a:prstGeom>
          <a:noFill/>
        </p:spPr>
        <p:txBody>
          <a:bodyPr wrap="square" rtlCol="0">
            <a:spAutoFit/>
          </a:bodyPr>
          <a:lstStyle/>
          <a:p>
            <a:r>
              <a:rPr lang="en-US" sz="2700" b="1" dirty="0">
                <a:solidFill>
                  <a:schemeClr val="bg1"/>
                </a:solidFill>
                <a:latin typeface="Source Sans Pro" panose="020B0503030403020204" pitchFamily="34" charset="0"/>
              </a:rPr>
              <a:t>You Join</a:t>
            </a:r>
          </a:p>
          <a:p>
            <a:r>
              <a:rPr lang="en-US" sz="2700" dirty="0">
                <a:solidFill>
                  <a:schemeClr val="bg1"/>
                </a:solidFill>
                <a:latin typeface="Source Sans Pro" panose="020B0503030403020204" pitchFamily="34" charset="0"/>
              </a:rPr>
              <a:t>Acts 9:26-28</a:t>
            </a:r>
          </a:p>
          <a:p>
            <a:r>
              <a:rPr lang="en-US" sz="2700" dirty="0">
                <a:solidFill>
                  <a:schemeClr val="bg1"/>
                </a:solidFill>
                <a:latin typeface="Source Sans Pro" panose="020B0503030403020204" pitchFamily="34" charset="0"/>
              </a:rPr>
              <a:t>Acts 18:26-19:1</a:t>
            </a:r>
            <a:endParaRPr lang="en-US" sz="2400" dirty="0">
              <a:solidFill>
                <a:schemeClr val="bg1"/>
              </a:solidFill>
              <a:latin typeface="Source Sans Pro" panose="020B0503030403020204" pitchFamily="34" charset="0"/>
            </a:endParaRPr>
          </a:p>
        </p:txBody>
      </p:sp>
      <p:sp>
        <p:nvSpPr>
          <p:cNvPr id="26" name="Rectangle 25">
            <a:extLst>
              <a:ext uri="{FF2B5EF4-FFF2-40B4-BE49-F238E27FC236}">
                <a16:creationId xmlns:a16="http://schemas.microsoft.com/office/drawing/2014/main" id="{063A99EC-ECF8-4DCA-AF1A-B6989D287AD1}"/>
              </a:ext>
            </a:extLst>
          </p:cNvPr>
          <p:cNvSpPr/>
          <p:nvPr/>
        </p:nvSpPr>
        <p:spPr>
          <a:xfrm>
            <a:off x="3653603" y="2911941"/>
            <a:ext cx="4474653" cy="1107996"/>
          </a:xfrm>
          <a:prstGeom prst="rect">
            <a:avLst/>
          </a:prstGeom>
        </p:spPr>
        <p:txBody>
          <a:bodyPr wrap="square">
            <a:spAutoFit/>
          </a:bodyPr>
          <a:lstStyle/>
          <a:p>
            <a:pPr algn="ctr"/>
            <a:r>
              <a:rPr lang="en-US" sz="3300" dirty="0">
                <a:solidFill>
                  <a:srgbClr val="EF755F">
                    <a:lumMod val="75000"/>
                  </a:srgbClr>
                </a:solidFill>
                <a:highlight>
                  <a:srgbClr val="FFFF00"/>
                </a:highlight>
                <a:latin typeface="HammersmithOne" panose="02010703030501060504" pitchFamily="2" charset="0"/>
              </a:rPr>
              <a:t>You join and they may accept/deny </a:t>
            </a:r>
            <a:endParaRPr lang="en-US" sz="1200" dirty="0">
              <a:highlight>
                <a:srgbClr val="FFFF00"/>
              </a:highlight>
            </a:endParaRPr>
          </a:p>
        </p:txBody>
      </p:sp>
      <p:pic>
        <p:nvPicPr>
          <p:cNvPr id="6" name="Picture 5" descr="A close up of a sign&#10;&#10;Description generated with high confidence">
            <a:extLst>
              <a:ext uri="{FF2B5EF4-FFF2-40B4-BE49-F238E27FC236}">
                <a16:creationId xmlns:a16="http://schemas.microsoft.com/office/drawing/2014/main" id="{BCDA9E78-111B-6821-133F-4702A4557016}"/>
              </a:ext>
            </a:extLst>
          </p:cNvPr>
          <p:cNvPicPr>
            <a:picLocks noChangeAspect="1"/>
          </p:cNvPicPr>
          <p:nvPr/>
        </p:nvPicPr>
        <p:blipFill>
          <a:blip r:embed="rId7"/>
          <a:stretch>
            <a:fillRect/>
          </a:stretch>
        </p:blipFill>
        <p:spPr>
          <a:xfrm>
            <a:off x="7528471" y="5956394"/>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327018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5EE591-63E7-3D94-8300-64F71A8FFC58}"/>
              </a:ext>
            </a:extLst>
          </p:cNvPr>
          <p:cNvPicPr>
            <a:picLocks/>
          </p:cNvPicPr>
          <p:nvPr/>
        </p:nvPicPr>
        <p:blipFill>
          <a:blip r:embed="rId3"/>
          <a:stretch>
            <a:fillRect/>
          </a:stretch>
        </p:blipFill>
        <p:spPr>
          <a:xfrm>
            <a:off x="3490" y="0"/>
            <a:ext cx="9140510" cy="6858000"/>
          </a:xfrm>
          <a:prstGeom prst="rect">
            <a:avLst/>
          </a:prstGeom>
        </p:spPr>
      </p:pic>
    </p:spTree>
    <p:extLst>
      <p:ext uri="{BB962C8B-B14F-4D97-AF65-F5344CB8AC3E}">
        <p14:creationId xmlns:p14="http://schemas.microsoft.com/office/powerpoint/2010/main" val="2415620730"/>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6820" y="0"/>
            <a:ext cx="9150820" cy="6858000"/>
          </a:xfrm>
          <a:prstGeom prst="rect">
            <a:avLst/>
          </a:prstGeom>
        </p:spPr>
      </p:pic>
      <p:sp>
        <p:nvSpPr>
          <p:cNvPr id="17" name="Rectangle 16">
            <a:extLst>
              <a:ext uri="{FF2B5EF4-FFF2-40B4-BE49-F238E27FC236}">
                <a16:creationId xmlns:a16="http://schemas.microsoft.com/office/drawing/2014/main" id="{4CC28D9D-B5C8-4CD1-9968-2A63550EC88B}"/>
              </a:ext>
            </a:extLst>
          </p:cNvPr>
          <p:cNvSpPr/>
          <p:nvPr/>
        </p:nvSpPr>
        <p:spPr>
          <a:xfrm>
            <a:off x="3699113" y="1642348"/>
            <a:ext cx="5307236" cy="553998"/>
          </a:xfrm>
          <a:prstGeom prst="rect">
            <a:avLst/>
          </a:prstGeom>
        </p:spPr>
        <p:txBody>
          <a:bodyPr wrap="square">
            <a:spAutoFit/>
          </a:bodyPr>
          <a:lstStyle/>
          <a:p>
            <a:pPr lvl="0" algn="r"/>
            <a:r>
              <a:rPr lang="en-US" sz="3000" b="1" dirty="0">
                <a:solidFill>
                  <a:prstClr val="black"/>
                </a:solidFill>
                <a:latin typeface="Arial" panose="020B0604020202020204" pitchFamily="34" charset="0"/>
                <a:cs typeface="Arial" panose="020B0604020202020204" pitchFamily="34" charset="0"/>
              </a:rPr>
              <a:t>Worship</a:t>
            </a:r>
            <a:endParaRPr lang="en-US" sz="3000" dirty="0">
              <a:solidFill>
                <a:prstClr val="black"/>
              </a:solidFill>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5ECED620-ED5A-477D-BCD5-A89334177A29}"/>
              </a:ext>
            </a:extLst>
          </p:cNvPr>
          <p:cNvSpPr/>
          <p:nvPr/>
        </p:nvSpPr>
        <p:spPr>
          <a:xfrm>
            <a:off x="3453141" y="2803474"/>
            <a:ext cx="5006051" cy="553998"/>
          </a:xfrm>
          <a:prstGeom prst="rect">
            <a:avLst/>
          </a:prstGeom>
        </p:spPr>
        <p:txBody>
          <a:bodyPr wrap="square">
            <a:spAutoFit/>
          </a:bodyPr>
          <a:lstStyle/>
          <a:p>
            <a:pPr lvl="0" algn="r"/>
            <a:r>
              <a:rPr lang="en-US" sz="3000" b="1" dirty="0">
                <a:solidFill>
                  <a:prstClr val="black"/>
                </a:solidFill>
                <a:latin typeface="Arial" panose="020B0604020202020204" pitchFamily="34" charset="0"/>
                <a:cs typeface="Arial" panose="020B0604020202020204" pitchFamily="34" charset="0"/>
              </a:rPr>
              <a:t>Correction</a:t>
            </a:r>
            <a:endParaRPr lang="en-US" sz="3000" dirty="0">
              <a:solidFill>
                <a:prstClr val="black"/>
              </a:solidFill>
              <a:latin typeface="Arial" panose="020B06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0E3D9103-A77E-481F-B720-72D30F02BFAE}"/>
              </a:ext>
            </a:extLst>
          </p:cNvPr>
          <p:cNvSpPr/>
          <p:nvPr/>
        </p:nvSpPr>
        <p:spPr>
          <a:xfrm>
            <a:off x="3707413" y="2218779"/>
            <a:ext cx="5006051" cy="553998"/>
          </a:xfrm>
          <a:prstGeom prst="rect">
            <a:avLst/>
          </a:prstGeom>
        </p:spPr>
        <p:txBody>
          <a:bodyPr wrap="square">
            <a:spAutoFit/>
          </a:bodyPr>
          <a:lstStyle/>
          <a:p>
            <a:pPr lvl="0" algn="r"/>
            <a:r>
              <a:rPr lang="en-US" sz="3000" b="1" dirty="0">
                <a:solidFill>
                  <a:prstClr val="black"/>
                </a:solidFill>
                <a:latin typeface="Arial" panose="020B0604020202020204" pitchFamily="34" charset="0"/>
                <a:cs typeface="Arial" panose="020B0604020202020204" pitchFamily="34" charset="0"/>
              </a:rPr>
              <a:t>Teaching</a:t>
            </a:r>
            <a:endParaRPr lang="en-US" sz="3000" dirty="0">
              <a:solidFill>
                <a:prstClr val="black"/>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92F35DA3-55F7-4A83-8593-43A4BBA85DA1}"/>
              </a:ext>
            </a:extLst>
          </p:cNvPr>
          <p:cNvSpPr/>
          <p:nvPr/>
        </p:nvSpPr>
        <p:spPr>
          <a:xfrm>
            <a:off x="3453141" y="3392753"/>
            <a:ext cx="5006051" cy="553998"/>
          </a:xfrm>
          <a:prstGeom prst="rect">
            <a:avLst/>
          </a:prstGeom>
        </p:spPr>
        <p:txBody>
          <a:bodyPr wrap="square">
            <a:spAutoFit/>
          </a:bodyPr>
          <a:lstStyle/>
          <a:p>
            <a:pPr lvl="0" algn="r"/>
            <a:r>
              <a:rPr lang="en-US" sz="3000" b="1" dirty="0">
                <a:solidFill>
                  <a:prstClr val="black"/>
                </a:solidFill>
                <a:latin typeface="Arial" panose="020B0604020202020204" pitchFamily="34" charset="0"/>
                <a:cs typeface="Arial" panose="020B0604020202020204" pitchFamily="34" charset="0"/>
              </a:rPr>
              <a:t>Helping Saints</a:t>
            </a:r>
            <a:endParaRPr lang="en-US" sz="3000" dirty="0">
              <a:solidFill>
                <a:prstClr val="black"/>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A99484FA-0D9C-4718-A2ED-DEFB7F8702C7}"/>
              </a:ext>
            </a:extLst>
          </p:cNvPr>
          <p:cNvSpPr/>
          <p:nvPr/>
        </p:nvSpPr>
        <p:spPr>
          <a:xfrm rot="19443824">
            <a:off x="2739388" y="1401271"/>
            <a:ext cx="3977039" cy="2123658"/>
          </a:xfrm>
          <a:prstGeom prst="rect">
            <a:avLst/>
          </a:prstGeom>
        </p:spPr>
        <p:txBody>
          <a:bodyPr wrap="square">
            <a:spAutoFit/>
          </a:bodyPr>
          <a:lstStyle/>
          <a:p>
            <a:pPr lvl="0" algn="r"/>
            <a:r>
              <a:rPr lang="en-US" sz="6600" b="1" u="sng" dirty="0">
                <a:solidFill>
                  <a:srgbClr val="6699FF"/>
                </a:solidFill>
                <a:latin typeface="Arial" panose="020B0604020202020204" pitchFamily="34" charset="0"/>
                <a:ea typeface="Satisfy" panose="02000000000000000000" pitchFamily="2" charset="0"/>
                <a:cs typeface="Arial" panose="020B0604020202020204" pitchFamily="34" charset="0"/>
              </a:rPr>
              <a:t>The Work </a:t>
            </a:r>
            <a:endParaRPr lang="en-US" sz="6600" u="sng" dirty="0">
              <a:solidFill>
                <a:srgbClr val="6699FF"/>
              </a:solidFill>
              <a:latin typeface="Arial" panose="020B0604020202020204" pitchFamily="34" charset="0"/>
              <a:ea typeface="Satisfy" panose="02000000000000000000" pitchFamily="2" charset="0"/>
              <a:cs typeface="Arial" panose="020B0604020202020204" pitchFamily="34" charset="0"/>
            </a:endParaRPr>
          </a:p>
        </p:txBody>
      </p:sp>
      <p:sp>
        <p:nvSpPr>
          <p:cNvPr id="2" name="Rectangle 1">
            <a:extLst>
              <a:ext uri="{FF2B5EF4-FFF2-40B4-BE49-F238E27FC236}">
                <a16:creationId xmlns:a16="http://schemas.microsoft.com/office/drawing/2014/main" id="{83104E77-7808-C675-F045-76BDED1029B9}"/>
              </a:ext>
            </a:extLst>
          </p:cNvPr>
          <p:cNvSpPr/>
          <p:nvPr/>
        </p:nvSpPr>
        <p:spPr>
          <a:xfrm>
            <a:off x="2283676" y="4029567"/>
            <a:ext cx="5710196" cy="1015663"/>
          </a:xfrm>
          <a:prstGeom prst="rect">
            <a:avLst/>
          </a:prstGeom>
        </p:spPr>
        <p:txBody>
          <a:bodyPr wrap="square">
            <a:spAutoFit/>
          </a:bodyPr>
          <a:lstStyle/>
          <a:p>
            <a:pPr lvl="0" algn="r"/>
            <a:r>
              <a:rPr lang="en-US" sz="3000" b="1" dirty="0">
                <a:solidFill>
                  <a:prstClr val="black"/>
                </a:solidFill>
                <a:latin typeface="Arial" panose="020B0604020202020204" pitchFamily="34" charset="0"/>
                <a:cs typeface="Arial" panose="020B0604020202020204" pitchFamily="34" charset="0"/>
              </a:rPr>
              <a:t>Supporting Preaching/Teaching</a:t>
            </a:r>
            <a:endParaRPr lang="en-US" sz="3000" dirty="0">
              <a:solidFill>
                <a:prstClr val="black"/>
              </a:solidFill>
              <a:latin typeface="Arial" panose="020B0604020202020204" pitchFamily="34" charset="0"/>
              <a:cs typeface="Arial" panose="020B0604020202020204" pitchFamily="34" charset="0"/>
            </a:endParaRPr>
          </a:p>
        </p:txBody>
      </p:sp>
      <p:pic>
        <p:nvPicPr>
          <p:cNvPr id="5" name="Picture 4" descr="A close up of a sign&#10;&#10;Description generated with high confidence">
            <a:extLst>
              <a:ext uri="{FF2B5EF4-FFF2-40B4-BE49-F238E27FC236}">
                <a16:creationId xmlns:a16="http://schemas.microsoft.com/office/drawing/2014/main" id="{B19C726D-5E0D-C023-0949-5EC75DB139D2}"/>
              </a:ext>
            </a:extLst>
          </p:cNvPr>
          <p:cNvPicPr>
            <a:picLocks noChangeAspect="1"/>
          </p:cNvPicPr>
          <p:nvPr/>
        </p:nvPicPr>
        <p:blipFill>
          <a:blip r:embed="rId5"/>
          <a:stretch>
            <a:fillRect/>
          </a:stretch>
        </p:blipFill>
        <p:spPr>
          <a:xfrm>
            <a:off x="7932351" y="6190730"/>
            <a:ext cx="1211648" cy="6268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4" descr="Image result for telescope">
            <a:extLst>
              <a:ext uri="{FF2B5EF4-FFF2-40B4-BE49-F238E27FC236}">
                <a16:creationId xmlns:a16="http://schemas.microsoft.com/office/drawing/2014/main" id="{4647449A-E82E-9BED-7766-222FA732082E}"/>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backgroundMark x1="43900" y1="47559" x2="49373" y2="68555"/>
                        <a14:backgroundMark x1="49373" y1="68555" x2="46978" y2="61133"/>
                        <a14:backgroundMark x1="46978" y1="61133" x2="47320" y2="53906"/>
                        <a14:backgroundMark x1="47320" y1="53906" x2="43216" y2="47168"/>
                        <a14:backgroundMark x1="43216" y1="47168" x2="45838" y2="62793"/>
                        <a14:backgroundMark x1="45838" y1="62793" x2="49145" y2="65332"/>
                      </a14:backgroundRemoval>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1990984" y="1211666"/>
            <a:ext cx="2222014" cy="33103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icture containing book, linedrawing&#10;&#10;Description generated with very high confidence">
            <a:extLst>
              <a:ext uri="{FF2B5EF4-FFF2-40B4-BE49-F238E27FC236}">
                <a16:creationId xmlns:a16="http://schemas.microsoft.com/office/drawing/2014/main" id="{7424761E-189D-7F26-DBF6-27F4F1824F6E}"/>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7439" l="8008" r="89844">
                        <a14:foregroundMark x1="52441" y1="22195" x2="32617" y2="27073"/>
                        <a14:foregroundMark x1="32617" y1="27073" x2="5273" y2="44634"/>
                        <a14:foregroundMark x1="5273" y1="44634" x2="3223" y2="52195"/>
                        <a14:foregroundMark x1="3223" y1="52195" x2="4199" y2="67073"/>
                        <a14:foregroundMark x1="4199" y1="67073" x2="8105" y2="73659"/>
                        <a14:foregroundMark x1="8105" y1="73659" x2="13477" y2="77439"/>
                        <a14:foregroundMark x1="13477" y1="77439" x2="24707" y2="80366"/>
                        <a14:foregroundMark x1="24707" y1="80366" x2="32031" y2="79756"/>
                        <a14:foregroundMark x1="32031" y1="79756" x2="34863" y2="73659"/>
                        <a14:foregroundMark x1="34863" y1="73659" x2="35547" y2="66463"/>
                        <a14:foregroundMark x1="35547" y1="66463" x2="44922" y2="56829"/>
                        <a14:foregroundMark x1="44922" y1="56829" x2="53223" y2="37317"/>
                        <a14:foregroundMark x1="53223" y1="37317" x2="54492" y2="22195"/>
                        <a14:foregroundMark x1="54492" y1="22195" x2="49121" y2="19146"/>
                        <a14:foregroundMark x1="49121" y1="19146" x2="25391" y2="27683"/>
                        <a14:foregroundMark x1="25391" y1="27683" x2="17480" y2="32439"/>
                        <a14:foregroundMark x1="19043" y1="23780" x2="28125" y2="13293"/>
                        <a14:foregroundMark x1="28125" y1="13293" x2="66211" y2="5244"/>
                        <a14:foregroundMark x1="66211" y1="5244" x2="84766" y2="6220"/>
                        <a14:foregroundMark x1="84766" y1="6220" x2="90332" y2="8537"/>
                        <a14:foregroundMark x1="90332" y1="8537" x2="94824" y2="13415"/>
                        <a14:foregroundMark x1="94824" y1="13415" x2="95410" y2="21341"/>
                        <a14:foregroundMark x1="95410" y1="21341" x2="90723" y2="25854"/>
                        <a14:foregroundMark x1="90723" y1="25854" x2="88574" y2="40854"/>
                        <a14:foregroundMark x1="88574" y1="40854" x2="92871" y2="45244"/>
                        <a14:foregroundMark x1="92871" y1="45244" x2="94141" y2="53171"/>
                        <a14:foregroundMark x1="94141" y1="53171" x2="93164" y2="60732"/>
                        <a14:foregroundMark x1="93164" y1="60732" x2="83594" y2="79634"/>
                        <a14:foregroundMark x1="83594" y1="79634" x2="73828" y2="88293"/>
                        <a14:foregroundMark x1="73828" y1="88293" x2="56543" y2="90854"/>
                        <a14:foregroundMark x1="56543" y1="90854" x2="33203" y2="79390"/>
                        <a14:foregroundMark x1="33203" y1="79390" x2="32324" y2="79756"/>
                        <a14:foregroundMark x1="52637" y1="93171" x2="76855" y2="97927"/>
                        <a14:foregroundMark x1="76855" y1="97927" x2="82422" y2="97439"/>
                        <a14:foregroundMark x1="82422" y1="97439" x2="80762" y2="90000"/>
                        <a14:foregroundMark x1="80762" y1="90000" x2="79102" y2="88293"/>
                      </a14:backgroundRemoval>
                    </a14:imgEffect>
                    <a14:imgEffect>
                      <a14:colorTemperature colorTemp="7200"/>
                    </a14:imgEffect>
                  </a14:imgLayer>
                </a14:imgProps>
              </a:ext>
            </a:extLst>
          </a:blip>
          <a:stretch>
            <a:fillRect/>
          </a:stretch>
        </p:blipFill>
        <p:spPr>
          <a:xfrm>
            <a:off x="125770" y="869150"/>
            <a:ext cx="2222014" cy="1779347"/>
          </a:xfrm>
          <a:prstGeom prst="rect">
            <a:avLst/>
          </a:prstGeom>
        </p:spPr>
      </p:pic>
    </p:spTree>
    <p:extLst>
      <p:ext uri="{BB962C8B-B14F-4D97-AF65-F5344CB8AC3E}">
        <p14:creationId xmlns:p14="http://schemas.microsoft.com/office/powerpoint/2010/main" val="3251251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6820" y="0"/>
            <a:ext cx="9150820" cy="6858000"/>
          </a:xfrm>
          <a:prstGeom prst="rect">
            <a:avLst/>
          </a:prstGeom>
        </p:spPr>
      </p:pic>
      <p:pic>
        <p:nvPicPr>
          <p:cNvPr id="1026" name="Picture 2" descr="Image result for people">
            <a:extLst>
              <a:ext uri="{FF2B5EF4-FFF2-40B4-BE49-F238E27FC236}">
                <a16:creationId xmlns:a16="http://schemas.microsoft.com/office/drawing/2014/main" id="{800E3A3F-A035-446C-97B1-8A3EE4A4417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7220" b="90253" l="10000" r="90000">
                        <a14:foregroundMark x1="22364" y1="61733" x2="22364" y2="61733"/>
                        <a14:foregroundMark x1="25636" y1="26715" x2="25636" y2="26715"/>
                        <a14:foregroundMark x1="36727" y1="17329" x2="36727" y2="17329"/>
                        <a14:foregroundMark x1="53636" y1="16606" x2="53636" y2="16606"/>
                        <a14:foregroundMark x1="37455" y1="7581" x2="37455" y2="7581"/>
                        <a14:foregroundMark x1="69455" y1="7581" x2="69455" y2="7581"/>
                        <a14:foregroundMark x1="51455" y1="21300" x2="51455" y2="21300"/>
                        <a14:foregroundMark x1="58909" y1="55596" x2="58909" y2="55596"/>
                        <a14:foregroundMark x1="42727" y1="46209" x2="42727" y2="46209"/>
                        <a14:foregroundMark x1="74000" y1="46570" x2="74000" y2="46570"/>
                        <a14:foregroundMark x1="75273" y1="73285" x2="75273" y2="73285"/>
                        <a14:foregroundMark x1="58909" y1="90253" x2="58909" y2="90253"/>
                        <a14:foregroundMark x1="43273" y1="88087" x2="43273" y2="88087"/>
                        <a14:foregroundMark x1="19818" y1="87004" x2="19818" y2="87004"/>
                        <a14:foregroundMark x1="27091" y1="24549" x2="27091" y2="24549"/>
                        <a14:backgroundMark x1="8545" y1="24910" x2="8545" y2="24910"/>
                        <a14:backgroundMark x1="13636" y1="20217" x2="13636" y2="20217"/>
                        <a14:backgroundMark x1="89091" y1="20217" x2="89091" y2="20217"/>
                        <a14:backgroundMark x1="90364" y1="86643" x2="90364" y2="86643"/>
                        <a14:backgroundMark x1="76000" y1="95307" x2="76000" y2="95307"/>
                        <a14:backgroundMark x1="46364" y1="97112" x2="46364" y2="97112"/>
                        <a14:backgroundMark x1="9455" y1="96390" x2="9455" y2="96390"/>
                        <a14:backgroundMark x1="3091" y1="44043" x2="3091" y2="44043"/>
                        <a14:backgroundMark x1="8545" y1="12996" x2="8545" y2="12996"/>
                        <a14:backgroundMark x1="12000" y1="30686" x2="8182" y2="49458"/>
                        <a14:backgroundMark x1="8182" y1="49458" x2="5818" y2="32130"/>
                        <a14:backgroundMark x1="5818" y1="32130" x2="8909" y2="44404"/>
                        <a14:backgroundMark x1="83818" y1="25632" x2="92364" y2="36101"/>
                        <a14:backgroundMark x1="92364" y1="36101" x2="83818" y2="25632"/>
                        <a14:backgroundMark x1="83818" y1="25632" x2="83818" y2="23827"/>
                      </a14:backgroundRemoval>
                    </a14:imgEffect>
                    <a14:imgEffect>
                      <a14:saturation sat="0"/>
                    </a14:imgEffect>
                  </a14:imgLayer>
                </a14:imgProps>
              </a:ext>
              <a:ext uri="{28A0092B-C50C-407E-A947-70E740481C1C}">
                <a14:useLocalDpi xmlns:a14="http://schemas.microsoft.com/office/drawing/2010/main" val="0"/>
              </a:ext>
            </a:extLst>
          </a:blip>
          <a:srcRect l="12862" r="13089" b="7729"/>
          <a:stretch/>
        </p:blipFill>
        <p:spPr bwMode="auto">
          <a:xfrm>
            <a:off x="6035394" y="3014169"/>
            <a:ext cx="2909455" cy="1825877"/>
          </a:xfrm>
          <a:prstGeom prst="rect">
            <a:avLst/>
          </a:prstGeom>
          <a:solidFill>
            <a:srgbClr val="ECEDE4"/>
          </a:solidFill>
        </p:spPr>
      </p:pic>
      <p:sp>
        <p:nvSpPr>
          <p:cNvPr id="5" name="TextBox 4">
            <a:extLst>
              <a:ext uri="{FF2B5EF4-FFF2-40B4-BE49-F238E27FC236}">
                <a16:creationId xmlns:a16="http://schemas.microsoft.com/office/drawing/2014/main" id="{6BF14211-8FB4-4043-A325-7162F6C1E660}"/>
              </a:ext>
            </a:extLst>
          </p:cNvPr>
          <p:cNvSpPr txBox="1"/>
          <p:nvPr/>
        </p:nvSpPr>
        <p:spPr>
          <a:xfrm>
            <a:off x="107479" y="1443092"/>
            <a:ext cx="8837369" cy="3300904"/>
          </a:xfrm>
          <a:prstGeom prst="rect">
            <a:avLst/>
          </a:prstGeom>
          <a:noFill/>
        </p:spPr>
        <p:txBody>
          <a:bodyPr wrap="square" rtlCol="0">
            <a:spAutoFit/>
          </a:bodyPr>
          <a:lstStyle/>
          <a:p>
            <a:r>
              <a:rPr lang="en-US" sz="4500" dirty="0">
                <a:solidFill>
                  <a:schemeClr val="bg1"/>
                </a:solidFill>
                <a:latin typeface="CF Three Dimensions Personal" pitchFamily="2" charset="0"/>
              </a:rPr>
              <a:t>Rise of the Synagogues</a:t>
            </a:r>
          </a:p>
          <a:p>
            <a:r>
              <a:rPr lang="en-US" sz="4500" dirty="0">
                <a:solidFill>
                  <a:schemeClr val="bg1"/>
                </a:solidFill>
                <a:latin typeface="CF Three Dimensions Personal" pitchFamily="2" charset="0"/>
              </a:rPr>
              <a:t>A </a:t>
            </a:r>
            <a:r>
              <a:rPr lang="en-US" sz="4500" i="1" dirty="0">
                <a:solidFill>
                  <a:schemeClr val="bg1"/>
                </a:solidFill>
                <a:latin typeface="CF Three Dimensions Personal" pitchFamily="2" charset="0"/>
              </a:rPr>
              <a:t>mobile</a:t>
            </a:r>
            <a:r>
              <a:rPr lang="en-US" sz="4500" dirty="0">
                <a:solidFill>
                  <a:schemeClr val="bg1"/>
                </a:solidFill>
                <a:latin typeface="CF Three Dimensions Personal" pitchFamily="2" charset="0"/>
              </a:rPr>
              <a:t> Synagogue</a:t>
            </a:r>
          </a:p>
          <a:p>
            <a:r>
              <a:rPr lang="en-US" sz="4500" spc="-113" dirty="0">
                <a:solidFill>
                  <a:schemeClr val="bg1"/>
                </a:solidFill>
                <a:latin typeface="CF Three Dimensions Personal" pitchFamily="2" charset="0"/>
              </a:rPr>
              <a:t>Jesus and “church”</a:t>
            </a:r>
          </a:p>
          <a:p>
            <a:r>
              <a:rPr lang="en-US" sz="4500" spc="-113" dirty="0">
                <a:solidFill>
                  <a:schemeClr val="bg1"/>
                </a:solidFill>
                <a:latin typeface="CF Three Dimensions Personal" pitchFamily="2" charset="0"/>
              </a:rPr>
              <a:t>Shepherds &amp; sheep</a:t>
            </a:r>
            <a:endParaRPr lang="en-US" sz="4950" spc="-113" dirty="0">
              <a:solidFill>
                <a:schemeClr val="bg1"/>
              </a:solidFill>
              <a:latin typeface="3-D Sketch" panose="00000500000000000000" pitchFamily="50" charset="0"/>
            </a:endParaRPr>
          </a:p>
          <a:p>
            <a:r>
              <a:rPr lang="en-US" sz="2400" dirty="0"/>
              <a:t> </a:t>
            </a:r>
          </a:p>
        </p:txBody>
      </p:sp>
      <p:sp>
        <p:nvSpPr>
          <p:cNvPr id="2" name="TextBox 1">
            <a:extLst>
              <a:ext uri="{FF2B5EF4-FFF2-40B4-BE49-F238E27FC236}">
                <a16:creationId xmlns:a16="http://schemas.microsoft.com/office/drawing/2014/main" id="{E7E2F179-88B9-4EEF-BCD4-9FA1D91C0E1D}"/>
              </a:ext>
            </a:extLst>
          </p:cNvPr>
          <p:cNvSpPr txBox="1"/>
          <p:nvPr/>
        </p:nvSpPr>
        <p:spPr>
          <a:xfrm>
            <a:off x="107479" y="277171"/>
            <a:ext cx="5927915" cy="1569660"/>
          </a:xfrm>
          <a:prstGeom prst="rect">
            <a:avLst/>
          </a:prstGeom>
          <a:noFill/>
        </p:spPr>
        <p:txBody>
          <a:bodyPr wrap="square" rtlCol="0">
            <a:spAutoFit/>
          </a:bodyPr>
          <a:lstStyle/>
          <a:p>
            <a:r>
              <a:rPr lang="en-US" sz="7200" dirty="0">
                <a:solidFill>
                  <a:schemeClr val="bg1"/>
                </a:solidFill>
                <a:latin typeface="CF Three Dimensions Personal" pitchFamily="2" charset="0"/>
              </a:rPr>
              <a:t>Origin Story</a:t>
            </a:r>
          </a:p>
          <a:p>
            <a:r>
              <a:rPr lang="en-US" sz="2400" dirty="0"/>
              <a:t> </a:t>
            </a:r>
          </a:p>
        </p:txBody>
      </p:sp>
      <p:pic>
        <p:nvPicPr>
          <p:cNvPr id="9" name="Picture 8" descr="A close up of a sign&#10;&#10;Description generated with high confidence">
            <a:extLst>
              <a:ext uri="{FF2B5EF4-FFF2-40B4-BE49-F238E27FC236}">
                <a16:creationId xmlns:a16="http://schemas.microsoft.com/office/drawing/2014/main" id="{0424EE5C-6830-40D8-A0E6-DA18D1246208}"/>
              </a:ext>
            </a:extLst>
          </p:cNvPr>
          <p:cNvPicPr>
            <a:picLocks noChangeAspect="1"/>
          </p:cNvPicPr>
          <p:nvPr/>
        </p:nvPicPr>
        <p:blipFill>
          <a:blip r:embed="rId7"/>
          <a:stretch>
            <a:fillRect/>
          </a:stretch>
        </p:blipFill>
        <p:spPr>
          <a:xfrm>
            <a:off x="7528471" y="5956394"/>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565923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6820" y="0"/>
            <a:ext cx="9150820" cy="6858000"/>
          </a:xfrm>
          <a:prstGeom prst="rect">
            <a:avLst/>
          </a:prstGeom>
        </p:spPr>
      </p:pic>
      <p:pic>
        <p:nvPicPr>
          <p:cNvPr id="1026" name="Picture 2" descr="Image result for people">
            <a:extLst>
              <a:ext uri="{FF2B5EF4-FFF2-40B4-BE49-F238E27FC236}">
                <a16:creationId xmlns:a16="http://schemas.microsoft.com/office/drawing/2014/main" id="{800E3A3F-A035-446C-97B1-8A3EE4A4417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7220" b="90253" l="10000" r="90000">
                        <a14:foregroundMark x1="22364" y1="61733" x2="22364" y2="61733"/>
                        <a14:foregroundMark x1="25636" y1="26715" x2="25636" y2="26715"/>
                        <a14:foregroundMark x1="36727" y1="17329" x2="36727" y2="17329"/>
                        <a14:foregroundMark x1="53636" y1="16606" x2="53636" y2="16606"/>
                        <a14:foregroundMark x1="37455" y1="7581" x2="37455" y2="7581"/>
                        <a14:foregroundMark x1="69455" y1="7581" x2="69455" y2="7581"/>
                        <a14:foregroundMark x1="51455" y1="21300" x2="51455" y2="21300"/>
                        <a14:foregroundMark x1="58909" y1="55596" x2="58909" y2="55596"/>
                        <a14:foregroundMark x1="42727" y1="46209" x2="42727" y2="46209"/>
                        <a14:foregroundMark x1="74000" y1="46570" x2="74000" y2="46570"/>
                        <a14:foregroundMark x1="75273" y1="73285" x2="75273" y2="73285"/>
                        <a14:foregroundMark x1="58909" y1="90253" x2="58909" y2="90253"/>
                        <a14:foregroundMark x1="43273" y1="88087" x2="43273" y2="88087"/>
                        <a14:foregroundMark x1="19818" y1="87004" x2="19818" y2="87004"/>
                        <a14:foregroundMark x1="27091" y1="24549" x2="27091" y2="24549"/>
                        <a14:backgroundMark x1="8545" y1="24910" x2="8545" y2="24910"/>
                        <a14:backgroundMark x1="13636" y1="20217" x2="13636" y2="20217"/>
                        <a14:backgroundMark x1="89091" y1="20217" x2="89091" y2="20217"/>
                        <a14:backgroundMark x1="90364" y1="86643" x2="90364" y2="86643"/>
                        <a14:backgroundMark x1="76000" y1="95307" x2="76000" y2="95307"/>
                        <a14:backgroundMark x1="46364" y1="97112" x2="46364" y2="97112"/>
                        <a14:backgroundMark x1="9455" y1="96390" x2="9455" y2="96390"/>
                        <a14:backgroundMark x1="3091" y1="44043" x2="3091" y2="44043"/>
                        <a14:backgroundMark x1="8545" y1="12996" x2="8545" y2="12996"/>
                        <a14:backgroundMark x1="12000" y1="30686" x2="8182" y2="49458"/>
                        <a14:backgroundMark x1="8182" y1="49458" x2="5818" y2="32130"/>
                        <a14:backgroundMark x1="5818" y1="32130" x2="8909" y2="44404"/>
                        <a14:backgroundMark x1="83818" y1="25632" x2="92364" y2="36101"/>
                        <a14:backgroundMark x1="92364" y1="36101" x2="83818" y2="25632"/>
                        <a14:backgroundMark x1="83818" y1="25632" x2="83818" y2="23827"/>
                      </a14:backgroundRemoval>
                    </a14:imgEffect>
                    <a14:imgEffect>
                      <a14:saturation sat="0"/>
                    </a14:imgEffect>
                  </a14:imgLayer>
                </a14:imgProps>
              </a:ext>
              <a:ext uri="{28A0092B-C50C-407E-A947-70E740481C1C}">
                <a14:useLocalDpi xmlns:a14="http://schemas.microsoft.com/office/drawing/2010/main" val="0"/>
              </a:ext>
            </a:extLst>
          </a:blip>
          <a:srcRect l="12862" r="13089" b="7729"/>
          <a:stretch/>
        </p:blipFill>
        <p:spPr bwMode="auto">
          <a:xfrm>
            <a:off x="6035394" y="3014169"/>
            <a:ext cx="2909455" cy="1825877"/>
          </a:xfrm>
          <a:prstGeom prst="rect">
            <a:avLst/>
          </a:prstGeom>
          <a:solidFill>
            <a:srgbClr val="ECEDE4"/>
          </a:solidFill>
        </p:spPr>
      </p:pic>
      <p:sp>
        <p:nvSpPr>
          <p:cNvPr id="5" name="TextBox 4">
            <a:extLst>
              <a:ext uri="{FF2B5EF4-FFF2-40B4-BE49-F238E27FC236}">
                <a16:creationId xmlns:a16="http://schemas.microsoft.com/office/drawing/2014/main" id="{6BF14211-8FB4-4043-A325-7162F6C1E660}"/>
              </a:ext>
            </a:extLst>
          </p:cNvPr>
          <p:cNvSpPr txBox="1"/>
          <p:nvPr/>
        </p:nvSpPr>
        <p:spPr>
          <a:xfrm>
            <a:off x="107479" y="1443092"/>
            <a:ext cx="8837369" cy="3231654"/>
          </a:xfrm>
          <a:prstGeom prst="rect">
            <a:avLst/>
          </a:prstGeom>
          <a:noFill/>
        </p:spPr>
        <p:txBody>
          <a:bodyPr wrap="square" rtlCol="0">
            <a:spAutoFit/>
          </a:bodyPr>
          <a:lstStyle/>
          <a:p>
            <a:r>
              <a:rPr lang="en-US" sz="4500" u="sng" dirty="0">
                <a:solidFill>
                  <a:schemeClr val="bg1"/>
                </a:solidFill>
                <a:latin typeface="CF Three Dimensions Personal" pitchFamily="2" charset="0"/>
              </a:rPr>
              <a:t>1 Corinthians 5</a:t>
            </a:r>
          </a:p>
          <a:p>
            <a:r>
              <a:rPr lang="en-US" sz="4500" dirty="0">
                <a:solidFill>
                  <a:schemeClr val="bg1"/>
                </a:solidFill>
                <a:latin typeface="CF Three Dimensions Personal" pitchFamily="2" charset="0"/>
              </a:rPr>
              <a:t>Church-wide activity</a:t>
            </a:r>
          </a:p>
          <a:p>
            <a:r>
              <a:rPr lang="en-US" sz="4500" spc="-113" dirty="0">
                <a:solidFill>
                  <a:schemeClr val="bg1"/>
                </a:solidFill>
                <a:latin typeface="CF Three Dimensions Personal" pitchFamily="2" charset="0"/>
              </a:rPr>
              <a:t>Not withdrawing </a:t>
            </a:r>
            <a:r>
              <a:rPr lang="en-US" sz="4500" strike="sngStrike" spc="-113" dirty="0">
                <a:solidFill>
                  <a:schemeClr val="bg1"/>
                </a:solidFill>
                <a:latin typeface="CF Three Dimensions Personal" pitchFamily="2" charset="0"/>
              </a:rPr>
              <a:t>fellowship</a:t>
            </a:r>
          </a:p>
          <a:p>
            <a:r>
              <a:rPr lang="en-US" sz="4500" spc="-113" dirty="0">
                <a:solidFill>
                  <a:schemeClr val="bg1"/>
                </a:solidFill>
                <a:latin typeface="CF Three Dimensions Personal" pitchFamily="2" charset="0"/>
              </a:rPr>
              <a:t>Implies “membership”</a:t>
            </a:r>
            <a:endParaRPr lang="en-US" sz="4950" spc="-113" dirty="0">
              <a:solidFill>
                <a:schemeClr val="bg1"/>
              </a:solidFill>
              <a:latin typeface="3-D Sketch" panose="00000500000000000000" pitchFamily="50" charset="0"/>
            </a:endParaRPr>
          </a:p>
          <a:p>
            <a:r>
              <a:rPr lang="en-US" sz="2400" dirty="0"/>
              <a:t> </a:t>
            </a:r>
          </a:p>
        </p:txBody>
      </p:sp>
      <p:sp>
        <p:nvSpPr>
          <p:cNvPr id="2" name="TextBox 1">
            <a:extLst>
              <a:ext uri="{FF2B5EF4-FFF2-40B4-BE49-F238E27FC236}">
                <a16:creationId xmlns:a16="http://schemas.microsoft.com/office/drawing/2014/main" id="{E7E2F179-88B9-4EEF-BCD4-9FA1D91C0E1D}"/>
              </a:ext>
            </a:extLst>
          </p:cNvPr>
          <p:cNvSpPr txBox="1"/>
          <p:nvPr/>
        </p:nvSpPr>
        <p:spPr>
          <a:xfrm>
            <a:off x="107479" y="277171"/>
            <a:ext cx="7899474" cy="1569660"/>
          </a:xfrm>
          <a:prstGeom prst="rect">
            <a:avLst/>
          </a:prstGeom>
          <a:noFill/>
        </p:spPr>
        <p:txBody>
          <a:bodyPr wrap="square" rtlCol="0">
            <a:spAutoFit/>
          </a:bodyPr>
          <a:lstStyle/>
          <a:p>
            <a:r>
              <a:rPr lang="en-US" sz="7200" dirty="0">
                <a:solidFill>
                  <a:schemeClr val="bg1"/>
                </a:solidFill>
                <a:latin typeface="CF Three Dimensions Personal" pitchFamily="2" charset="0"/>
              </a:rPr>
              <a:t>Membership Awry</a:t>
            </a:r>
          </a:p>
          <a:p>
            <a:r>
              <a:rPr lang="en-US" sz="2400" dirty="0"/>
              <a:t> </a:t>
            </a:r>
          </a:p>
        </p:txBody>
      </p:sp>
      <p:pic>
        <p:nvPicPr>
          <p:cNvPr id="9" name="Picture 8" descr="A close up of a sign&#10;&#10;Description generated with high confidence">
            <a:extLst>
              <a:ext uri="{FF2B5EF4-FFF2-40B4-BE49-F238E27FC236}">
                <a16:creationId xmlns:a16="http://schemas.microsoft.com/office/drawing/2014/main" id="{0424EE5C-6830-40D8-A0E6-DA18D1246208}"/>
              </a:ext>
            </a:extLst>
          </p:cNvPr>
          <p:cNvPicPr>
            <a:picLocks noChangeAspect="1"/>
          </p:cNvPicPr>
          <p:nvPr/>
        </p:nvPicPr>
        <p:blipFill>
          <a:blip r:embed="rId7"/>
          <a:stretch>
            <a:fillRect/>
          </a:stretch>
        </p:blipFill>
        <p:spPr>
          <a:xfrm>
            <a:off x="7528471" y="5956394"/>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596677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left)">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6820" y="0"/>
            <a:ext cx="9150820" cy="6858000"/>
          </a:xfrm>
          <a:prstGeom prst="rect">
            <a:avLst/>
          </a:prstGeom>
        </p:spPr>
      </p:pic>
      <p:sp>
        <p:nvSpPr>
          <p:cNvPr id="5" name="TextBox 4">
            <a:extLst>
              <a:ext uri="{FF2B5EF4-FFF2-40B4-BE49-F238E27FC236}">
                <a16:creationId xmlns:a16="http://schemas.microsoft.com/office/drawing/2014/main" id="{6BF14211-8FB4-4043-A325-7162F6C1E660}"/>
              </a:ext>
            </a:extLst>
          </p:cNvPr>
          <p:cNvSpPr txBox="1"/>
          <p:nvPr/>
        </p:nvSpPr>
        <p:spPr>
          <a:xfrm>
            <a:off x="107479" y="1443092"/>
            <a:ext cx="7512521" cy="3993401"/>
          </a:xfrm>
          <a:prstGeom prst="rect">
            <a:avLst/>
          </a:prstGeom>
          <a:noFill/>
        </p:spPr>
        <p:txBody>
          <a:bodyPr wrap="square" rtlCol="0">
            <a:spAutoFit/>
          </a:bodyPr>
          <a:lstStyle/>
          <a:p>
            <a:r>
              <a:rPr lang="en-US" sz="4500" u="sng" dirty="0">
                <a:solidFill>
                  <a:schemeClr val="bg1"/>
                </a:solidFill>
                <a:latin typeface="CF Three Dimensions Personal" pitchFamily="2" charset="0"/>
              </a:rPr>
              <a:t>1 Corinthians 5</a:t>
            </a:r>
          </a:p>
          <a:p>
            <a:r>
              <a:rPr lang="en-US" sz="4500" dirty="0">
                <a:solidFill>
                  <a:schemeClr val="bg1"/>
                </a:solidFill>
                <a:latin typeface="CF Three Dimensions Personal" pitchFamily="2" charset="0"/>
              </a:rPr>
              <a:t>members can’t “withdraw” from the church</a:t>
            </a:r>
          </a:p>
          <a:p>
            <a:r>
              <a:rPr lang="en-US" sz="4500" spc="-113" dirty="0">
                <a:solidFill>
                  <a:schemeClr val="bg1"/>
                </a:solidFill>
                <a:latin typeface="CF Three Dimensions Personal" pitchFamily="2" charset="0"/>
              </a:rPr>
              <a:t>membership is not perfect</a:t>
            </a:r>
          </a:p>
          <a:p>
            <a:r>
              <a:rPr lang="en-US" sz="4500" spc="-113" dirty="0">
                <a:solidFill>
                  <a:schemeClr val="bg1"/>
                </a:solidFill>
                <a:latin typeface="CF Three Dimensions Personal" pitchFamily="2" charset="0"/>
              </a:rPr>
              <a:t>individuals can fail the group</a:t>
            </a:r>
            <a:endParaRPr lang="en-US" sz="4950" spc="-113" dirty="0">
              <a:solidFill>
                <a:schemeClr val="bg1"/>
              </a:solidFill>
              <a:latin typeface="3-D Sketch" panose="00000500000000000000" pitchFamily="50" charset="0"/>
            </a:endParaRPr>
          </a:p>
          <a:p>
            <a:r>
              <a:rPr lang="en-US" sz="2400" dirty="0"/>
              <a:t> </a:t>
            </a:r>
          </a:p>
        </p:txBody>
      </p:sp>
      <p:sp>
        <p:nvSpPr>
          <p:cNvPr id="2" name="TextBox 1">
            <a:extLst>
              <a:ext uri="{FF2B5EF4-FFF2-40B4-BE49-F238E27FC236}">
                <a16:creationId xmlns:a16="http://schemas.microsoft.com/office/drawing/2014/main" id="{E7E2F179-88B9-4EEF-BCD4-9FA1D91C0E1D}"/>
              </a:ext>
            </a:extLst>
          </p:cNvPr>
          <p:cNvSpPr txBox="1"/>
          <p:nvPr/>
        </p:nvSpPr>
        <p:spPr>
          <a:xfrm>
            <a:off x="107479" y="277171"/>
            <a:ext cx="7899474" cy="1569660"/>
          </a:xfrm>
          <a:prstGeom prst="rect">
            <a:avLst/>
          </a:prstGeom>
          <a:noFill/>
        </p:spPr>
        <p:txBody>
          <a:bodyPr wrap="square" rtlCol="0">
            <a:spAutoFit/>
          </a:bodyPr>
          <a:lstStyle/>
          <a:p>
            <a:r>
              <a:rPr lang="en-US" sz="7200" dirty="0">
                <a:solidFill>
                  <a:schemeClr val="bg1"/>
                </a:solidFill>
                <a:latin typeface="CF Three Dimensions Personal" pitchFamily="2" charset="0"/>
              </a:rPr>
              <a:t>Misconceptions</a:t>
            </a:r>
          </a:p>
          <a:p>
            <a:r>
              <a:rPr lang="en-US" sz="2400" dirty="0"/>
              <a:t> </a:t>
            </a:r>
          </a:p>
        </p:txBody>
      </p:sp>
      <p:pic>
        <p:nvPicPr>
          <p:cNvPr id="9" name="Picture 8" descr="A close up of a sign&#10;&#10;Description generated with high confidence">
            <a:extLst>
              <a:ext uri="{FF2B5EF4-FFF2-40B4-BE49-F238E27FC236}">
                <a16:creationId xmlns:a16="http://schemas.microsoft.com/office/drawing/2014/main" id="{0424EE5C-6830-40D8-A0E6-DA18D1246208}"/>
              </a:ext>
            </a:extLst>
          </p:cNvPr>
          <p:cNvPicPr>
            <a:picLocks noChangeAspect="1"/>
          </p:cNvPicPr>
          <p:nvPr/>
        </p:nvPicPr>
        <p:blipFill>
          <a:blip r:embed="rId5"/>
          <a:stretch>
            <a:fillRect/>
          </a:stretch>
        </p:blipFill>
        <p:spPr>
          <a:xfrm>
            <a:off x="7528471" y="5956394"/>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825671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left)">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6820" y="0"/>
            <a:ext cx="9150820" cy="6858000"/>
          </a:xfrm>
          <a:prstGeom prst="rect">
            <a:avLst/>
          </a:prstGeom>
        </p:spPr>
      </p:pic>
      <p:sp>
        <p:nvSpPr>
          <p:cNvPr id="5" name="TextBox 4">
            <a:extLst>
              <a:ext uri="{FF2B5EF4-FFF2-40B4-BE49-F238E27FC236}">
                <a16:creationId xmlns:a16="http://schemas.microsoft.com/office/drawing/2014/main" id="{6BF14211-8FB4-4043-A325-7162F6C1E660}"/>
              </a:ext>
            </a:extLst>
          </p:cNvPr>
          <p:cNvSpPr txBox="1"/>
          <p:nvPr/>
        </p:nvSpPr>
        <p:spPr>
          <a:xfrm>
            <a:off x="107479" y="1443092"/>
            <a:ext cx="8296349" cy="4031873"/>
          </a:xfrm>
          <a:prstGeom prst="rect">
            <a:avLst/>
          </a:prstGeom>
          <a:noFill/>
        </p:spPr>
        <p:txBody>
          <a:bodyPr wrap="square" rtlCol="0">
            <a:spAutoFit/>
          </a:bodyPr>
          <a:lstStyle/>
          <a:p>
            <a:r>
              <a:rPr lang="en-US" sz="4500" dirty="0">
                <a:solidFill>
                  <a:schemeClr val="bg1"/>
                </a:solidFill>
                <a:latin typeface="CF Three Dimensions Personal" pitchFamily="2" charset="0"/>
              </a:rPr>
              <a:t>I need a family when I leave mine </a:t>
            </a:r>
            <a:r>
              <a:rPr lang="en-US" sz="2400" i="1" dirty="0">
                <a:solidFill>
                  <a:schemeClr val="bg1"/>
                </a:solidFill>
                <a:latin typeface="CF Three Dimensions Personal" pitchFamily="2" charset="0"/>
              </a:rPr>
              <a:t>Lk. 14:26f, Mk. 10:28-30, Acts 2:42-47</a:t>
            </a:r>
          </a:p>
          <a:p>
            <a:r>
              <a:rPr lang="en-US" sz="4500" dirty="0">
                <a:solidFill>
                  <a:schemeClr val="bg1"/>
                </a:solidFill>
                <a:latin typeface="CF Three Dimensions Personal" pitchFamily="2" charset="0"/>
              </a:rPr>
              <a:t>I need YOU particularly                     </a:t>
            </a:r>
            <a:r>
              <a:rPr lang="en-US" sz="2800" dirty="0">
                <a:solidFill>
                  <a:schemeClr val="bg1"/>
                </a:solidFill>
                <a:latin typeface="CF Three Dimensions Personal" pitchFamily="2" charset="0"/>
              </a:rPr>
              <a:t>1 Cor. </a:t>
            </a:r>
            <a:r>
              <a:rPr lang="en-US" sz="2400" dirty="0">
                <a:solidFill>
                  <a:schemeClr val="bg1"/>
                </a:solidFill>
                <a:latin typeface="CF Three Dimensions Personal" pitchFamily="2" charset="0"/>
              </a:rPr>
              <a:t>12:18, 6:5, Eph. 4:16</a:t>
            </a:r>
          </a:p>
          <a:p>
            <a:r>
              <a:rPr lang="en-US" sz="4500" spc="-113" dirty="0">
                <a:solidFill>
                  <a:schemeClr val="bg1"/>
                </a:solidFill>
                <a:latin typeface="CF Three Dimensions Personal" pitchFamily="2" charset="0"/>
              </a:rPr>
              <a:t>I need your protection </a:t>
            </a:r>
            <a:r>
              <a:rPr lang="en-US" sz="2800" spc="-113" dirty="0">
                <a:solidFill>
                  <a:schemeClr val="bg1"/>
                </a:solidFill>
                <a:latin typeface="CF Three Dimensions Personal" pitchFamily="2" charset="0"/>
              </a:rPr>
              <a:t>1 Pet. 5:8, Gal. 6:1-2</a:t>
            </a:r>
          </a:p>
          <a:p>
            <a:r>
              <a:rPr lang="en-US" sz="4500" b="1" spc="-113" dirty="0">
                <a:solidFill>
                  <a:schemeClr val="bg1"/>
                </a:solidFill>
                <a:latin typeface="CF Three Dimensions Personal" pitchFamily="2" charset="0"/>
              </a:rPr>
              <a:t>Are you </a:t>
            </a:r>
            <a:r>
              <a:rPr lang="en-US" sz="4500" b="1" i="1" spc="-113" dirty="0">
                <a:solidFill>
                  <a:schemeClr val="bg1"/>
                </a:solidFill>
                <a:latin typeface="CF Three Dimensions Personal" pitchFamily="2" charset="0"/>
              </a:rPr>
              <a:t>actually</a:t>
            </a:r>
            <a:r>
              <a:rPr lang="en-US" sz="4500" b="1" spc="-113" dirty="0">
                <a:solidFill>
                  <a:schemeClr val="bg1"/>
                </a:solidFill>
                <a:latin typeface="CF Three Dimensions Personal" pitchFamily="2" charset="0"/>
              </a:rPr>
              <a:t> joined to us?</a:t>
            </a:r>
            <a:endParaRPr lang="en-US" sz="4950" b="1" spc="-113" dirty="0">
              <a:solidFill>
                <a:schemeClr val="bg1"/>
              </a:solidFill>
              <a:latin typeface="3-D Sketch" panose="00000500000000000000" pitchFamily="50" charset="0"/>
            </a:endParaRPr>
          </a:p>
          <a:p>
            <a:r>
              <a:rPr lang="en-US" sz="2400" dirty="0"/>
              <a:t> </a:t>
            </a:r>
          </a:p>
        </p:txBody>
      </p:sp>
      <p:sp>
        <p:nvSpPr>
          <p:cNvPr id="2" name="TextBox 1">
            <a:extLst>
              <a:ext uri="{FF2B5EF4-FFF2-40B4-BE49-F238E27FC236}">
                <a16:creationId xmlns:a16="http://schemas.microsoft.com/office/drawing/2014/main" id="{E7E2F179-88B9-4EEF-BCD4-9FA1D91C0E1D}"/>
              </a:ext>
            </a:extLst>
          </p:cNvPr>
          <p:cNvSpPr txBox="1"/>
          <p:nvPr/>
        </p:nvSpPr>
        <p:spPr>
          <a:xfrm>
            <a:off x="107479" y="277171"/>
            <a:ext cx="7899474" cy="1938992"/>
          </a:xfrm>
          <a:prstGeom prst="rect">
            <a:avLst/>
          </a:prstGeom>
          <a:noFill/>
        </p:spPr>
        <p:txBody>
          <a:bodyPr wrap="square" rtlCol="0">
            <a:spAutoFit/>
          </a:bodyPr>
          <a:lstStyle/>
          <a:p>
            <a:r>
              <a:rPr lang="en-US" sz="6000" b="1" dirty="0">
                <a:solidFill>
                  <a:schemeClr val="bg1"/>
                </a:solidFill>
                <a:latin typeface="CF Three Dimensions Personal" pitchFamily="2" charset="0"/>
              </a:rPr>
              <a:t>Reasons &amp; Applications</a:t>
            </a:r>
          </a:p>
          <a:p>
            <a:r>
              <a:rPr lang="en-US" sz="6000" dirty="0"/>
              <a:t> </a:t>
            </a:r>
          </a:p>
        </p:txBody>
      </p:sp>
      <p:pic>
        <p:nvPicPr>
          <p:cNvPr id="9" name="Picture 8" descr="A close up of a sign&#10;&#10;Description generated with high confidence">
            <a:extLst>
              <a:ext uri="{FF2B5EF4-FFF2-40B4-BE49-F238E27FC236}">
                <a16:creationId xmlns:a16="http://schemas.microsoft.com/office/drawing/2014/main" id="{0424EE5C-6830-40D8-A0E6-DA18D1246208}"/>
              </a:ext>
            </a:extLst>
          </p:cNvPr>
          <p:cNvPicPr>
            <a:picLocks noChangeAspect="1"/>
          </p:cNvPicPr>
          <p:nvPr/>
        </p:nvPicPr>
        <p:blipFill>
          <a:blip r:embed="rId5"/>
          <a:stretch>
            <a:fillRect/>
          </a:stretch>
        </p:blipFill>
        <p:spPr>
          <a:xfrm>
            <a:off x="7528471" y="5956394"/>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83962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7669</TotalTime>
  <Words>1084</Words>
  <Application>Microsoft Office PowerPoint</Application>
  <PresentationFormat>On-screen Show (4:3)</PresentationFormat>
  <Paragraphs>232</Paragraphs>
  <Slides>10</Slides>
  <Notes>9</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Office Theme</vt:lpstr>
      <vt:lpstr>Quotable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Byers, Austin</dc:creator>
  <cp:lastModifiedBy>Austin Byers</cp:lastModifiedBy>
  <cp:revision>166</cp:revision>
  <dcterms:created xsi:type="dcterms:W3CDTF">2018-07-14T03:30:09Z</dcterms:created>
  <dcterms:modified xsi:type="dcterms:W3CDTF">2025-12-14T13:35:31Z</dcterms:modified>
</cp:coreProperties>
</file>